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sldIdLst>
    <p:sldId id="256" r:id="rId2"/>
    <p:sldId id="257" r:id="rId3"/>
    <p:sldId id="260" r:id="rId4"/>
    <p:sldId id="271" r:id="rId5"/>
    <p:sldId id="261" r:id="rId6"/>
    <p:sldId id="262" r:id="rId7"/>
    <p:sldId id="268" r:id="rId8"/>
    <p:sldId id="273" r:id="rId9"/>
    <p:sldId id="263" r:id="rId10"/>
    <p:sldId id="272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00" autoAdjust="0"/>
    <p:restoredTop sz="94660"/>
  </p:normalViewPr>
  <p:slideViewPr>
    <p:cSldViewPr snapToGrid="0">
      <p:cViewPr>
        <p:scale>
          <a:sx n="53" d="100"/>
          <a:sy n="53" d="100"/>
        </p:scale>
        <p:origin x="-2544" y="-1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336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709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356866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519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771047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7967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0442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187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4187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4386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6679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4589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285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6462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850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9676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6505A-4BA8-41C2-BCFA-72ADF8997E3D}" type="datetimeFigureOut">
              <a:rPr lang="ru-RU" smtClean="0"/>
              <a:pPr/>
              <a:t>04.06.2019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D0F17A-4FC4-47E8-AF70-D17834045C4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1688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3646" y="5486400"/>
            <a:ext cx="10578353" cy="1371600"/>
          </a:xfrm>
        </p:spPr>
        <p:txBody>
          <a:bodyPr>
            <a:normAutofit fontScale="92500" lnSpcReduction="20000"/>
          </a:bodyPr>
          <a:lstStyle/>
          <a:p>
            <a:r>
              <a:rPr lang="ru-RU" sz="2700" dirty="0" err="1" smtClean="0">
                <a:latin typeface="+mj-lt"/>
              </a:rPr>
              <a:t>Хожаинов</a:t>
            </a:r>
            <a:r>
              <a:rPr lang="ru-RU" sz="2700" dirty="0" smtClean="0">
                <a:latin typeface="+mj-lt"/>
              </a:rPr>
              <a:t> Н. Т., </a:t>
            </a:r>
            <a:r>
              <a:rPr lang="ru-RU" sz="2700" dirty="0" err="1" smtClean="0">
                <a:latin typeface="+mj-lt"/>
              </a:rPr>
              <a:t>к.э.н</a:t>
            </a:r>
            <a:r>
              <a:rPr lang="ru-RU" sz="2700" dirty="0" smtClean="0">
                <a:latin typeface="+mj-lt"/>
              </a:rPr>
              <a:t>., </a:t>
            </a:r>
          </a:p>
          <a:p>
            <a:r>
              <a:rPr lang="ru-RU" sz="2700" dirty="0" smtClean="0">
                <a:latin typeface="+mj-lt"/>
              </a:rPr>
              <a:t>доцент каф. </a:t>
            </a:r>
            <a:r>
              <a:rPr lang="ru-RU" sz="2700" dirty="0" err="1" smtClean="0">
                <a:latin typeface="+mj-lt"/>
              </a:rPr>
              <a:t>агроэкономики</a:t>
            </a:r>
            <a:endParaRPr lang="ru-RU" sz="2700" dirty="0" smtClean="0">
              <a:latin typeface="+mj-lt"/>
            </a:endParaRPr>
          </a:p>
          <a:p>
            <a:r>
              <a:rPr lang="ru-RU" sz="2700" dirty="0" smtClean="0">
                <a:latin typeface="+mj-lt"/>
              </a:rPr>
              <a:t>29 мая</a:t>
            </a:r>
            <a:r>
              <a:rPr lang="ru-RU" sz="2700" dirty="0" smtClean="0">
                <a:latin typeface="+mj-lt"/>
              </a:rPr>
              <a:t> </a:t>
            </a:r>
            <a:r>
              <a:rPr lang="ru-RU" sz="2700" dirty="0" smtClean="0">
                <a:latin typeface="+mj-lt"/>
              </a:rPr>
              <a:t>2019 г.</a:t>
            </a:r>
            <a:endParaRPr lang="ru-RU" sz="2700" dirty="0">
              <a:latin typeface="+mj-lt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842682" y="681317"/>
            <a:ext cx="9771529" cy="4410635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Применение электронных </a:t>
            </a:r>
            <a:br>
              <a:rPr lang="ru-RU" sz="4800" dirty="0" smtClean="0"/>
            </a:br>
            <a:r>
              <a:rPr lang="ru-RU" sz="4800" dirty="0" smtClean="0"/>
              <a:t>технологий в АПК Рос</a:t>
            </a:r>
            <a:r>
              <a:rPr lang="ru-RU" sz="4400" dirty="0" smtClean="0"/>
              <a:t>сии</a:t>
            </a:r>
            <a:endParaRPr lang="ru-RU" sz="5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G:\2019 Конференции 2019\Агроэкономика Цифр эк 3.4.2019\Для Рассылки Цифр Сем 3.4.2018\EF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213412" cy="21710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89877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618" y="365125"/>
            <a:ext cx="10515600" cy="909493"/>
          </a:xfrm>
        </p:spPr>
        <p:txBody>
          <a:bodyPr>
            <a:noAutofit/>
          </a:bodyPr>
          <a:lstStyle/>
          <a:p>
            <a:pPr algn="ctr"/>
            <a:r>
              <a:rPr lang="ru-RU" sz="3700" dirty="0"/>
              <a:t>Негативные </a:t>
            </a:r>
            <a:r>
              <a:rPr lang="ru-RU" sz="3700" dirty="0" err="1"/>
              <a:t>экстерналии</a:t>
            </a:r>
            <a:r>
              <a:rPr lang="ru-RU" sz="3700" dirty="0"/>
              <a:t> расширения электронных заказов продуктов на </a:t>
            </a:r>
            <a:r>
              <a:rPr lang="ru-RU" sz="3700" dirty="0" smtClean="0"/>
              <a:t>дом</a:t>
            </a:r>
            <a:endParaRPr lang="ru-RU" sz="3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618" y="1925782"/>
            <a:ext cx="11526982" cy="4696691"/>
          </a:xfrm>
        </p:spPr>
        <p:txBody>
          <a:bodyPr>
            <a:noAutofit/>
          </a:bodyPr>
          <a:lstStyle/>
          <a:p>
            <a:pPr lvl="0"/>
            <a:r>
              <a:rPr lang="ru-RU" sz="2500" dirty="0">
                <a:latin typeface="+mj-lt"/>
              </a:rPr>
              <a:t>Стимулирование нерационального потребления </a:t>
            </a:r>
            <a:r>
              <a:rPr lang="en-US" sz="2500" dirty="0" smtClean="0">
                <a:latin typeface="+mj-lt"/>
              </a:rPr>
              <a:t/>
            </a:r>
            <a:br>
              <a:rPr lang="en-US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(</a:t>
            </a:r>
            <a:r>
              <a:rPr lang="ru-RU" sz="2500" dirty="0">
                <a:latin typeface="+mj-lt"/>
              </a:rPr>
              <a:t>преимущественно продукция «</a:t>
            </a:r>
            <a:r>
              <a:rPr lang="ru-RU" sz="2500" dirty="0" err="1">
                <a:latin typeface="+mj-lt"/>
              </a:rPr>
              <a:t>фаст</a:t>
            </a:r>
            <a:r>
              <a:rPr lang="ru-RU" sz="2500" dirty="0">
                <a:latin typeface="+mj-lt"/>
              </a:rPr>
              <a:t> </a:t>
            </a:r>
            <a:r>
              <a:rPr lang="ru-RU" sz="2500" dirty="0" err="1">
                <a:latin typeface="+mj-lt"/>
              </a:rPr>
              <a:t>фуда</a:t>
            </a:r>
            <a:r>
              <a:rPr lang="ru-RU" sz="2500" dirty="0">
                <a:latin typeface="+mj-lt"/>
              </a:rPr>
              <a:t>»)</a:t>
            </a:r>
          </a:p>
          <a:p>
            <a:pPr lvl="0"/>
            <a:r>
              <a:rPr lang="ru-RU" sz="2500" dirty="0">
                <a:latin typeface="+mj-lt"/>
              </a:rPr>
              <a:t>Относительно высокие цены услуг доставки </a:t>
            </a:r>
            <a:r>
              <a:rPr lang="en-US" sz="2500" dirty="0" smtClean="0">
                <a:latin typeface="+mj-lt"/>
              </a:rPr>
              <a:t/>
            </a:r>
            <a:br>
              <a:rPr lang="en-US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и </a:t>
            </a:r>
            <a:r>
              <a:rPr lang="ru-RU" sz="2500" dirty="0">
                <a:latin typeface="+mj-lt"/>
              </a:rPr>
              <a:t>более высокие ценны продуктов</a:t>
            </a:r>
          </a:p>
          <a:p>
            <a:pPr lvl="0"/>
            <a:r>
              <a:rPr lang="ru-RU" sz="2500" dirty="0">
                <a:latin typeface="+mj-lt"/>
              </a:rPr>
              <a:t>Возможен теневой оборот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(</a:t>
            </a:r>
            <a:r>
              <a:rPr lang="ru-RU" sz="2500" dirty="0">
                <a:latin typeface="+mj-lt"/>
              </a:rPr>
              <a:t>в частности, при оплате </a:t>
            </a:r>
            <a:r>
              <a:rPr lang="ru-RU" sz="2500" dirty="0" smtClean="0">
                <a:latin typeface="+mj-lt"/>
              </a:rPr>
              <a:t>наличными</a:t>
            </a:r>
            <a:r>
              <a:rPr lang="ru-RU" sz="2500" dirty="0">
                <a:latin typeface="+mj-lt"/>
              </a:rPr>
              <a:t>)</a:t>
            </a:r>
          </a:p>
          <a:p>
            <a:pPr lvl="0"/>
            <a:r>
              <a:rPr lang="ru-RU" sz="2500" dirty="0">
                <a:latin typeface="+mj-lt"/>
              </a:rPr>
              <a:t>Усложнение транспортных проблем </a:t>
            </a:r>
            <a:r>
              <a:rPr lang="ru-RU" sz="2500" dirty="0" smtClean="0">
                <a:latin typeface="+mj-lt"/>
              </a:rPr>
              <a:t>(</a:t>
            </a:r>
            <a:r>
              <a:rPr lang="ru-RU" sz="2500" dirty="0">
                <a:latin typeface="+mj-lt"/>
              </a:rPr>
              <a:t>з</a:t>
            </a:r>
            <a:r>
              <a:rPr lang="ru-RU" sz="2500" dirty="0" smtClean="0">
                <a:latin typeface="+mj-lt"/>
              </a:rPr>
              <a:t>агруженность </a:t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транспортных </a:t>
            </a:r>
            <a:r>
              <a:rPr lang="ru-RU" sz="2500" dirty="0">
                <a:latin typeface="+mj-lt"/>
              </a:rPr>
              <a:t>магистралей и общественного транспорта),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увеличение </a:t>
            </a:r>
            <a:r>
              <a:rPr lang="ru-RU" sz="2500" dirty="0">
                <a:latin typeface="+mj-lt"/>
              </a:rPr>
              <a:t>транспортных неудобств для населения </a:t>
            </a:r>
            <a:br>
              <a:rPr lang="ru-RU" sz="2500" dirty="0">
                <a:latin typeface="+mj-lt"/>
              </a:rPr>
            </a:br>
            <a:r>
              <a:rPr lang="ru-RU" sz="2500" dirty="0" smtClean="0">
                <a:latin typeface="+mj-lt"/>
              </a:rPr>
              <a:t>(</a:t>
            </a:r>
            <a:r>
              <a:rPr lang="ru-RU" sz="2500" dirty="0">
                <a:latin typeface="+mj-lt"/>
              </a:rPr>
              <a:t>для пассажиров общественного транспорта) и др. </a:t>
            </a:r>
          </a:p>
          <a:p>
            <a:pPr marL="0" indent="0">
              <a:buNone/>
            </a:pPr>
            <a:endParaRPr lang="ru-RU" sz="2500" dirty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078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019" y="212725"/>
            <a:ext cx="11152908" cy="1422111"/>
          </a:xfrm>
        </p:spPr>
        <p:txBody>
          <a:bodyPr>
            <a:noAutofit/>
          </a:bodyPr>
          <a:lstStyle/>
          <a:p>
            <a:pPr algn="ctr"/>
            <a:r>
              <a:rPr lang="ru-RU" sz="3500" dirty="0"/>
              <a:t>Общие проблемы </a:t>
            </a:r>
            <a:r>
              <a:rPr lang="ru-RU" sz="3500" dirty="0" err="1"/>
              <a:t>цифровизации</a:t>
            </a:r>
            <a:r>
              <a:rPr lang="ru-RU" sz="3500" dirty="0"/>
              <a:t> </a:t>
            </a:r>
            <a:r>
              <a:rPr lang="ru-RU" sz="3500" dirty="0" smtClean="0"/>
              <a:t>в </a:t>
            </a:r>
            <a:r>
              <a:rPr lang="ru-RU" sz="3500" dirty="0"/>
              <a:t>сбыте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и товародвижении </a:t>
            </a:r>
            <a:r>
              <a:rPr lang="ru-RU" sz="3500" dirty="0"/>
              <a:t>сельскохозяйственной 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ru-RU" sz="3500" dirty="0" smtClean="0"/>
              <a:t>продукции </a:t>
            </a:r>
            <a:r>
              <a:rPr lang="ru-RU" sz="3500" dirty="0"/>
              <a:t>и </a:t>
            </a:r>
            <a:r>
              <a:rPr lang="ru-RU" sz="3500" dirty="0" smtClean="0"/>
              <a:t>продовольствия</a:t>
            </a:r>
            <a:endParaRPr lang="ru-RU" sz="3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9" y="2064327"/>
            <a:ext cx="11526982" cy="4571999"/>
          </a:xfrm>
        </p:spPr>
        <p:txBody>
          <a:bodyPr>
            <a:noAutofit/>
          </a:bodyPr>
          <a:lstStyle/>
          <a:p>
            <a:pPr lvl="0"/>
            <a:r>
              <a:rPr lang="ru-RU" sz="2500" dirty="0">
                <a:latin typeface="+mj-lt"/>
              </a:rPr>
              <a:t>Хаотичность информационных </a:t>
            </a:r>
            <a:r>
              <a:rPr lang="ru-RU" sz="2500" dirty="0" smtClean="0">
                <a:latin typeface="+mj-lt"/>
              </a:rPr>
              <a:t>сайтов</a:t>
            </a:r>
            <a:endParaRPr lang="ru-RU" sz="2500" dirty="0">
              <a:latin typeface="+mj-lt"/>
            </a:endParaRPr>
          </a:p>
          <a:p>
            <a:pPr lvl="0"/>
            <a:r>
              <a:rPr lang="ru-RU" sz="2500" dirty="0">
                <a:latin typeface="+mj-lt"/>
              </a:rPr>
              <a:t>Удорожание (услуг связи, программных продуктов,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технического </a:t>
            </a:r>
            <a:r>
              <a:rPr lang="ru-RU" sz="2500" dirty="0">
                <a:latin typeface="+mj-lt"/>
              </a:rPr>
              <a:t>обслуживания электронных устройств),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в </a:t>
            </a:r>
            <a:r>
              <a:rPr lang="ru-RU" sz="2500" dirty="0">
                <a:latin typeface="+mj-lt"/>
              </a:rPr>
              <a:t>частности, банковская комиссия доходит до 8 </a:t>
            </a:r>
            <a:r>
              <a:rPr lang="ru-RU" sz="2500" dirty="0" smtClean="0">
                <a:latin typeface="+mj-lt"/>
              </a:rPr>
              <a:t>%,</a:t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тогда как в </a:t>
            </a:r>
            <a:r>
              <a:rPr lang="ru-RU" sz="2500" dirty="0">
                <a:latin typeface="+mj-lt"/>
              </a:rPr>
              <a:t>Европе – около 0,5</a:t>
            </a:r>
            <a:r>
              <a:rPr lang="ru-RU" sz="2500" dirty="0" smtClean="0">
                <a:latin typeface="+mj-lt"/>
              </a:rPr>
              <a:t>%</a:t>
            </a:r>
            <a:endParaRPr lang="ru-RU" sz="2500" dirty="0">
              <a:latin typeface="+mj-lt"/>
            </a:endParaRPr>
          </a:p>
          <a:p>
            <a:pPr lvl="0"/>
            <a:r>
              <a:rPr lang="ru-RU" sz="2500" dirty="0">
                <a:latin typeface="+mj-lt"/>
              </a:rPr>
              <a:t>Стимулирование нерационального </a:t>
            </a:r>
            <a:r>
              <a:rPr lang="ru-RU" sz="2500" dirty="0" smtClean="0">
                <a:latin typeface="+mj-lt"/>
              </a:rPr>
              <a:t>потребления</a:t>
            </a:r>
            <a:endParaRPr lang="en-US" sz="2500" dirty="0">
              <a:latin typeface="+mj-lt"/>
            </a:endParaRPr>
          </a:p>
          <a:p>
            <a:pPr lvl="0"/>
            <a:r>
              <a:rPr lang="ru-RU" sz="2500" dirty="0" smtClean="0">
                <a:latin typeface="+mj-lt"/>
              </a:rPr>
              <a:t>Предложение </a:t>
            </a:r>
            <a:r>
              <a:rPr lang="ru-RU" sz="2500" dirty="0">
                <a:latin typeface="+mj-lt"/>
              </a:rPr>
              <a:t>недостаточно здоровых продуктов </a:t>
            </a:r>
            <a:r>
              <a:rPr lang="ru-RU" sz="2500" dirty="0" smtClean="0">
                <a:latin typeface="+mj-lt"/>
              </a:rPr>
              <a:t>питания</a:t>
            </a:r>
            <a:endParaRPr lang="ru-RU" sz="2500" dirty="0">
              <a:latin typeface="+mj-lt"/>
            </a:endParaRPr>
          </a:p>
          <a:p>
            <a:pPr lvl="0"/>
            <a:r>
              <a:rPr lang="ru-RU" sz="2500" dirty="0">
                <a:latin typeface="+mj-lt"/>
              </a:rPr>
              <a:t>Распространение контрафактной и фальсифицированной продовольственной </a:t>
            </a:r>
            <a:r>
              <a:rPr lang="ru-RU" sz="2500" dirty="0" smtClean="0">
                <a:latin typeface="+mj-lt"/>
              </a:rPr>
              <a:t>продукции</a:t>
            </a:r>
            <a:endParaRPr lang="ru-RU" sz="25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372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019" y="365125"/>
            <a:ext cx="11152908" cy="1685348"/>
          </a:xfrm>
        </p:spPr>
        <p:txBody>
          <a:bodyPr>
            <a:noAutofit/>
          </a:bodyPr>
          <a:lstStyle/>
          <a:p>
            <a:pPr algn="ctr"/>
            <a:r>
              <a:rPr lang="ru-RU" sz="3500" dirty="0"/>
              <a:t>Причины недостаточного развития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цифровых </a:t>
            </a:r>
            <a:r>
              <a:rPr lang="ru-RU" sz="3500" dirty="0"/>
              <a:t>решений в сбыте и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товародвижении </a:t>
            </a:r>
            <a:r>
              <a:rPr lang="ru-RU" sz="3500" dirty="0"/>
              <a:t>сельскохозяйственной </a:t>
            </a: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продукции </a:t>
            </a:r>
            <a:r>
              <a:rPr lang="ru-RU" sz="3500" dirty="0"/>
              <a:t>и </a:t>
            </a:r>
            <a:r>
              <a:rPr lang="ru-RU" sz="3500" dirty="0" smtClean="0"/>
              <a:t>продовольствия</a:t>
            </a:r>
            <a:endParaRPr lang="ru-RU" sz="3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9" y="2895599"/>
            <a:ext cx="11526982" cy="3740727"/>
          </a:xfrm>
        </p:spPr>
        <p:txBody>
          <a:bodyPr>
            <a:noAutofit/>
          </a:bodyPr>
          <a:lstStyle/>
          <a:p>
            <a:pPr lvl="0"/>
            <a:r>
              <a:rPr lang="ru-RU" sz="2500" dirty="0">
                <a:latin typeface="+mj-lt"/>
              </a:rPr>
              <a:t>Отсутствие комплексной программы </a:t>
            </a:r>
            <a:r>
              <a:rPr lang="ru-RU" sz="2500" dirty="0" err="1">
                <a:latin typeface="+mj-lt"/>
              </a:rPr>
              <a:t>цифровизации</a:t>
            </a:r>
            <a:r>
              <a:rPr lang="ru-RU" sz="2500" dirty="0">
                <a:latin typeface="+mj-lt"/>
              </a:rPr>
              <a:t>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с </a:t>
            </a:r>
            <a:r>
              <a:rPr lang="ru-RU" sz="2500" dirty="0">
                <a:latin typeface="+mj-lt"/>
              </a:rPr>
              <a:t>учетом особенностей состояния и развития </a:t>
            </a:r>
            <a:r>
              <a:rPr lang="ru-RU" sz="2500" dirty="0" smtClean="0">
                <a:latin typeface="+mj-lt"/>
              </a:rPr>
              <a:t/>
            </a:r>
            <a:br>
              <a:rPr lang="ru-RU" sz="2500" dirty="0" smtClean="0">
                <a:latin typeface="+mj-lt"/>
              </a:rPr>
            </a:br>
            <a:r>
              <a:rPr lang="ru-RU" sz="2500" dirty="0" smtClean="0">
                <a:latin typeface="+mj-lt"/>
              </a:rPr>
              <a:t>агропромышленного </a:t>
            </a:r>
            <a:r>
              <a:rPr lang="ru-RU" sz="2500" dirty="0">
                <a:latin typeface="+mj-lt"/>
              </a:rPr>
              <a:t>комплекса</a:t>
            </a:r>
          </a:p>
          <a:p>
            <a:pPr lvl="0"/>
            <a:r>
              <a:rPr lang="ru-RU" sz="2500" dirty="0">
                <a:latin typeface="+mj-lt"/>
              </a:rPr>
              <a:t>Недостаточный уровень подготовки кадров</a:t>
            </a:r>
          </a:p>
          <a:p>
            <a:pPr lvl="0"/>
            <a:r>
              <a:rPr lang="ru-RU" sz="2500" dirty="0">
                <a:latin typeface="+mj-lt"/>
              </a:rPr>
              <a:t>Недоразвитость логистики</a:t>
            </a:r>
          </a:p>
          <a:p>
            <a:pPr lvl="0"/>
            <a:r>
              <a:rPr lang="ru-RU" sz="2500" dirty="0">
                <a:latin typeface="+mj-lt"/>
              </a:rPr>
              <a:t>Недостаточный уровень развития транспортной системы</a:t>
            </a:r>
          </a:p>
          <a:p>
            <a:pPr lvl="0"/>
            <a:r>
              <a:rPr lang="ru-RU" sz="2500" dirty="0">
                <a:latin typeface="+mj-lt"/>
              </a:rPr>
              <a:t>Слабость материально-технического оснащения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163264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019" y="157307"/>
            <a:ext cx="11152908" cy="1768475"/>
          </a:xfrm>
        </p:spPr>
        <p:txBody>
          <a:bodyPr>
            <a:noAutofit/>
          </a:bodyPr>
          <a:lstStyle/>
          <a:p>
            <a:r>
              <a:rPr lang="ru-RU" sz="3200" dirty="0"/>
              <a:t>Совершенствование применения </a:t>
            </a:r>
            <a:r>
              <a:rPr lang="ru-RU" sz="3200" dirty="0" smtClean="0"/>
              <a:t>электронных </a:t>
            </a:r>
            <a:r>
              <a:rPr lang="ru-RU" sz="3200" dirty="0"/>
              <a:t>технологий в развитии сбыта </a:t>
            </a:r>
            <a:r>
              <a:rPr lang="ru-RU" sz="3200" dirty="0" smtClean="0"/>
              <a:t>и </a:t>
            </a:r>
            <a:r>
              <a:rPr lang="ru-RU" sz="3200" dirty="0"/>
              <a:t>улучшении товародвижения сельскохозяйственной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продукции </a:t>
            </a:r>
            <a:r>
              <a:rPr lang="ru-RU" sz="3200" dirty="0"/>
              <a:t>и продовольствия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5019" y="2286000"/>
            <a:ext cx="11152908" cy="421178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200" dirty="0" smtClean="0">
                <a:latin typeface="+mj-lt"/>
              </a:rPr>
              <a:t>Предлагаемые меры:</a:t>
            </a:r>
            <a:endParaRPr lang="en-US" sz="2200" dirty="0" smtClean="0">
              <a:latin typeface="+mj-lt"/>
            </a:endParaRPr>
          </a:p>
          <a:p>
            <a:pPr lvl="0"/>
            <a:r>
              <a:rPr lang="ru-RU" sz="2200" dirty="0">
                <a:latin typeface="+mj-lt"/>
              </a:rPr>
              <a:t>Разработка комплексной программы </a:t>
            </a:r>
            <a:r>
              <a:rPr lang="ru-RU" sz="2200" dirty="0" err="1">
                <a:latin typeface="+mj-lt"/>
              </a:rPr>
              <a:t>цифровизации</a:t>
            </a:r>
            <a:r>
              <a:rPr lang="ru-RU" sz="2200" dirty="0">
                <a:latin typeface="+mj-lt"/>
              </a:rPr>
              <a:t> в АПК с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выделением </a:t>
            </a:r>
            <a:r>
              <a:rPr lang="ru-RU" sz="2200" dirty="0">
                <a:latin typeface="+mj-lt"/>
              </a:rPr>
              <a:t>разделов, касающихся сбыта и товародвижения сельскохозяйственной продукции и продовольствия</a:t>
            </a:r>
          </a:p>
          <a:p>
            <a:pPr lvl="0"/>
            <a:r>
              <a:rPr lang="ru-RU" sz="2200" dirty="0">
                <a:latin typeface="+mj-lt"/>
              </a:rPr>
              <a:t>Создание региональных кооперативных торговых площадок в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каждом </a:t>
            </a:r>
            <a:r>
              <a:rPr lang="ru-RU" sz="2200" dirty="0">
                <a:latin typeface="+mj-lt"/>
              </a:rPr>
              <a:t>субъекте Российской Федерации для малых форм </a:t>
            </a:r>
            <a:br>
              <a:rPr lang="ru-RU" sz="2200" dirty="0">
                <a:latin typeface="+mj-lt"/>
              </a:rPr>
            </a:br>
            <a:r>
              <a:rPr lang="ru-RU" sz="2200" dirty="0" smtClean="0">
                <a:latin typeface="+mj-lt"/>
              </a:rPr>
              <a:t>хозяйствования </a:t>
            </a:r>
            <a:r>
              <a:rPr lang="ru-RU" sz="2200" dirty="0">
                <a:latin typeface="+mj-lt"/>
              </a:rPr>
              <a:t>и всех участников продовольственного рынка</a:t>
            </a:r>
          </a:p>
          <a:p>
            <a:pPr lvl="0"/>
            <a:r>
              <a:rPr lang="ru-RU" sz="2200" dirty="0">
                <a:latin typeface="+mj-lt"/>
              </a:rPr>
              <a:t>Использование механизма государственно-частного партнерства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при </a:t>
            </a:r>
            <a:r>
              <a:rPr lang="ru-RU" sz="2200" dirty="0">
                <a:latin typeface="+mj-lt"/>
              </a:rPr>
              <a:t>осуществлении мероприятий </a:t>
            </a:r>
            <a:r>
              <a:rPr lang="ru-RU" sz="2200" dirty="0" err="1">
                <a:latin typeface="+mj-lt"/>
              </a:rPr>
              <a:t>цифровизации</a:t>
            </a:r>
            <a:r>
              <a:rPr lang="ru-RU" sz="2200" dirty="0">
                <a:latin typeface="+mj-lt"/>
              </a:rPr>
              <a:t> АПК</a:t>
            </a:r>
          </a:p>
          <a:p>
            <a:pPr lvl="0"/>
            <a:r>
              <a:rPr lang="ru-RU" sz="2200" dirty="0">
                <a:latin typeface="+mj-lt"/>
              </a:rPr>
              <a:t>Осуществление пилотных проектов по созданию региональных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торговых </a:t>
            </a:r>
            <a:r>
              <a:rPr lang="ru-RU" sz="2200" dirty="0">
                <a:latin typeface="+mj-lt"/>
              </a:rPr>
              <a:t>площадок с государственной поддержкой</a:t>
            </a:r>
          </a:p>
        </p:txBody>
      </p:sp>
    </p:spTree>
    <p:extLst>
      <p:ext uri="{BB962C8B-B14F-4D97-AF65-F5344CB8AC3E}">
        <p14:creationId xmlns="" xmlns:p14="http://schemas.microsoft.com/office/powerpoint/2010/main" val="149134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4291" y="2223247"/>
            <a:ext cx="9144000" cy="1286716"/>
          </a:xfrm>
        </p:spPr>
        <p:txBody>
          <a:bodyPr>
            <a:normAutofit/>
          </a:bodyPr>
          <a:lstStyle/>
          <a:p>
            <a:r>
              <a:rPr lang="ru-RU" sz="5000" dirty="0" smtClean="0"/>
              <a:t>Спасибо за внимание!</a:t>
            </a:r>
            <a:endParaRPr lang="ru-RU" sz="5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545" y="5486400"/>
            <a:ext cx="9144000" cy="1371600"/>
          </a:xfrm>
        </p:spPr>
        <p:txBody>
          <a:bodyPr>
            <a:normAutofit/>
          </a:bodyPr>
          <a:lstStyle/>
          <a:p>
            <a:r>
              <a:rPr lang="ru-RU" sz="2700" dirty="0" err="1" smtClean="0">
                <a:latin typeface="+mj-lt"/>
              </a:rPr>
              <a:t>Хожаинов</a:t>
            </a:r>
            <a:r>
              <a:rPr lang="ru-RU" sz="2700" dirty="0" smtClean="0">
                <a:latin typeface="+mj-lt"/>
              </a:rPr>
              <a:t> Н. Т.</a:t>
            </a:r>
          </a:p>
          <a:p>
            <a:r>
              <a:rPr lang="ru-RU" sz="2700" dirty="0" smtClean="0">
                <a:latin typeface="+mj-lt"/>
              </a:rPr>
              <a:t>3 апреля 2019 г.</a:t>
            </a:r>
            <a:endParaRPr lang="ru-RU" sz="27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007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153" y="157307"/>
            <a:ext cx="11138647" cy="1422111"/>
          </a:xfrm>
        </p:spPr>
        <p:txBody>
          <a:bodyPr>
            <a:normAutofit/>
          </a:bodyPr>
          <a:lstStyle/>
          <a:p>
            <a:pPr algn="ctr"/>
            <a:endParaRPr lang="ru-RU" sz="3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79418"/>
            <a:ext cx="10993582" cy="5056909"/>
          </a:xfrm>
        </p:spPr>
        <p:txBody>
          <a:bodyPr>
            <a:noAutofit/>
          </a:bodyPr>
          <a:lstStyle/>
          <a:p>
            <a:pPr lvl="0"/>
            <a:r>
              <a:rPr lang="ru-RU" sz="2200" dirty="0">
                <a:latin typeface="+mj-lt"/>
              </a:rPr>
              <a:t>Приобретение и контроль состояния ресурсов</a:t>
            </a:r>
          </a:p>
          <a:p>
            <a:pPr lvl="0"/>
            <a:r>
              <a:rPr lang="ru-RU" sz="2200" dirty="0">
                <a:latin typeface="+mj-lt"/>
              </a:rPr>
              <a:t>Контроль и управление производственными процессами</a:t>
            </a:r>
          </a:p>
          <a:p>
            <a:pPr lvl="0"/>
            <a:r>
              <a:rPr lang="ru-RU" sz="2200" dirty="0">
                <a:latin typeface="+mj-lt"/>
              </a:rPr>
              <a:t>Производственно-техническое обслуживание производства</a:t>
            </a:r>
          </a:p>
          <a:p>
            <a:pPr lvl="0"/>
            <a:r>
              <a:rPr lang="ru-RU" sz="2200" dirty="0">
                <a:latin typeface="+mj-lt"/>
              </a:rPr>
              <a:t>Хранение, распределение и сбыт сельскохозяйственной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продукции </a:t>
            </a:r>
            <a:r>
              <a:rPr lang="ru-RU" sz="2200" dirty="0">
                <a:latin typeface="+mj-lt"/>
              </a:rPr>
              <a:t>и продовольствия</a:t>
            </a:r>
          </a:p>
          <a:p>
            <a:pPr lvl="0"/>
            <a:r>
              <a:rPr lang="ru-RU" sz="2200" dirty="0">
                <a:latin typeface="+mj-lt"/>
              </a:rPr>
              <a:t>Торговля сельскохозяйственной продукцией и продовольствием</a:t>
            </a:r>
          </a:p>
          <a:p>
            <a:pPr lvl="0"/>
            <a:r>
              <a:rPr lang="ru-RU" sz="2200" dirty="0">
                <a:latin typeface="+mj-lt"/>
              </a:rPr>
              <a:t>Маркетинг в АПК</a:t>
            </a:r>
          </a:p>
          <a:p>
            <a:pPr lvl="0"/>
            <a:r>
              <a:rPr lang="ru-RU" sz="2200" dirty="0">
                <a:latin typeface="+mj-lt"/>
              </a:rPr>
              <a:t>Финансовое обслуживание и страхование</a:t>
            </a:r>
          </a:p>
          <a:p>
            <a:pPr lvl="0"/>
            <a:r>
              <a:rPr lang="ru-RU" sz="2200" dirty="0">
                <a:latin typeface="+mj-lt"/>
              </a:rPr>
              <a:t>Кадровое обеспечение, повышение квалификации кадров</a:t>
            </a:r>
          </a:p>
          <a:p>
            <a:pPr lvl="0"/>
            <a:r>
              <a:rPr lang="ru-RU" sz="2200" dirty="0">
                <a:latin typeface="+mj-lt"/>
              </a:rPr>
              <a:t>Бухгалтерский учет и учетная политика</a:t>
            </a:r>
          </a:p>
          <a:p>
            <a:pPr lvl="0"/>
            <a:r>
              <a:rPr lang="ru-RU" sz="2200" dirty="0">
                <a:latin typeface="+mj-lt"/>
              </a:rPr>
              <a:t>Переработка сельскохозяйственной продукции</a:t>
            </a:r>
          </a:p>
        </p:txBody>
      </p:sp>
    </p:spTree>
    <p:extLst>
      <p:ext uri="{BB962C8B-B14F-4D97-AF65-F5344CB8AC3E}">
        <p14:creationId xmlns="" xmlns:p14="http://schemas.microsoft.com/office/powerpoint/2010/main" val="352283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6362" y="101889"/>
            <a:ext cx="11845637" cy="1920875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Основные направления использования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цифровых </a:t>
            </a:r>
            <a:r>
              <a:rPr lang="ru-RU" sz="3200" dirty="0"/>
              <a:t>технологий в сбыте и торговле с</a:t>
            </a:r>
            <a:r>
              <a:rPr lang="ru-RU" sz="3200" dirty="0" smtClean="0"/>
              <a:t>ельскохозяйственной </a:t>
            </a:r>
            <a:r>
              <a:rPr lang="ru-RU" sz="3200" dirty="0"/>
              <a:t>продукцией и </a:t>
            </a:r>
            <a:r>
              <a:rPr lang="ru-RU" sz="3200" dirty="0" smtClean="0"/>
              <a:t>продовольствием</a:t>
            </a:r>
            <a:r>
              <a:rPr lang="en-US" sz="3200" dirty="0" smtClean="0"/>
              <a:t> </a:t>
            </a:r>
            <a:r>
              <a:rPr lang="ru-RU" sz="3200" dirty="0" smtClean="0"/>
              <a:t>и </a:t>
            </a:r>
            <a:r>
              <a:rPr lang="ru-RU" sz="3200" dirty="0"/>
              <a:t>отслеживании ее движения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4" y="2327565"/>
            <a:ext cx="10571018" cy="4336472"/>
          </a:xfrm>
        </p:spPr>
        <p:txBody>
          <a:bodyPr>
            <a:noAutofit/>
          </a:bodyPr>
          <a:lstStyle/>
          <a:p>
            <a:pPr lvl="0"/>
            <a:r>
              <a:rPr lang="ru-RU" sz="2200" dirty="0">
                <a:latin typeface="+mj-lt"/>
              </a:rPr>
              <a:t>Продажи на месте у производителей сельскохозяйственной </a:t>
            </a:r>
            <a:r>
              <a:rPr lang="ru-RU" sz="2200" dirty="0" smtClean="0">
                <a:latin typeface="+mj-lt"/>
              </a:rPr>
              <a:t/>
            </a:r>
            <a:br>
              <a:rPr lang="ru-RU" sz="2200" dirty="0" smtClean="0">
                <a:latin typeface="+mj-lt"/>
              </a:rPr>
            </a:br>
            <a:r>
              <a:rPr lang="ru-RU" sz="2200" dirty="0" smtClean="0">
                <a:latin typeface="+mj-lt"/>
              </a:rPr>
              <a:t>продукции </a:t>
            </a:r>
            <a:r>
              <a:rPr lang="ru-RU" sz="2200" dirty="0">
                <a:latin typeface="+mj-lt"/>
              </a:rPr>
              <a:t>и продовольствия – через сайты</a:t>
            </a:r>
          </a:p>
          <a:p>
            <a:pPr lvl="0"/>
            <a:r>
              <a:rPr lang="ru-RU" sz="2200" dirty="0">
                <a:latin typeface="+mj-lt"/>
              </a:rPr>
              <a:t>Региональные рынки – региональные электронные торговые площадки</a:t>
            </a:r>
          </a:p>
          <a:p>
            <a:pPr lvl="0"/>
            <a:r>
              <a:rPr lang="ru-RU" sz="2200" dirty="0">
                <a:latin typeface="+mj-lt"/>
              </a:rPr>
              <a:t>Межрегиональные рынки – межрегиональные электронные торговые площадки</a:t>
            </a:r>
          </a:p>
          <a:p>
            <a:pPr lvl="0"/>
            <a:r>
              <a:rPr lang="ru-RU" sz="2200" dirty="0">
                <a:latin typeface="+mj-lt"/>
              </a:rPr>
              <a:t>Международные рынки – международные электронные торговые площадки</a:t>
            </a:r>
          </a:p>
          <a:p>
            <a:pPr lvl="0"/>
            <a:r>
              <a:rPr lang="ru-RU" sz="2200" dirty="0">
                <a:latin typeface="+mj-lt"/>
              </a:rPr>
              <a:t>Биржи – электронное обслуживание биржевых торгов</a:t>
            </a:r>
          </a:p>
          <a:p>
            <a:pPr lvl="0"/>
            <a:r>
              <a:rPr lang="ru-RU" sz="2200" dirty="0">
                <a:latin typeface="+mj-lt"/>
              </a:rPr>
              <a:t>Торговля продуктами питания (цифровые технологии торговли в продовольственных магазинах, доставка продуктов на дом, заказы обслуживания в организациях общепита: ресторанах, </a:t>
            </a:r>
            <a:r>
              <a:rPr lang="ru-RU" sz="2200" dirty="0" smtClean="0">
                <a:latin typeface="+mj-lt"/>
              </a:rPr>
              <a:t>кафе)</a:t>
            </a:r>
            <a:endParaRPr lang="ru-RU" sz="22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802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654" y="168944"/>
            <a:ext cx="10515600" cy="1920875"/>
          </a:xfrm>
        </p:spPr>
        <p:txBody>
          <a:bodyPr>
            <a:noAutofit/>
          </a:bodyPr>
          <a:lstStyle/>
          <a:p>
            <a:pPr algn="ctr"/>
            <a:r>
              <a:rPr lang="ru-RU" sz="3400" dirty="0" smtClean="0"/>
              <a:t>Электронные продажи на Московской бирже</a:t>
            </a:r>
            <a:endParaRPr lang="ru-RU" sz="3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4" y="983078"/>
            <a:ext cx="9995778" cy="5362858"/>
          </a:xfrm>
        </p:spPr>
        <p:txBody>
          <a:bodyPr>
            <a:noAutofit/>
          </a:bodyPr>
          <a:lstStyle/>
          <a:p>
            <a:r>
              <a:rPr lang="ru-RU" sz="2500" dirty="0"/>
              <a:t>Биржевая торговля сельскохозяйственной продукции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занимает </a:t>
            </a:r>
            <a:r>
              <a:rPr lang="ru-RU" sz="2500" dirty="0"/>
              <a:t>около </a:t>
            </a:r>
            <a:r>
              <a:rPr lang="ru-RU" sz="2500" dirty="0" smtClean="0"/>
              <a:t>2%</a:t>
            </a:r>
          </a:p>
          <a:p>
            <a:r>
              <a:rPr lang="ru-RU" sz="2500" dirty="0" smtClean="0"/>
              <a:t>Основной </a:t>
            </a:r>
            <a:r>
              <a:rPr lang="ru-RU" sz="2500" dirty="0"/>
              <a:t>биржевой товар – зерно </a:t>
            </a:r>
            <a:r>
              <a:rPr lang="ru-RU" sz="2500" dirty="0" smtClean="0"/>
              <a:t>(</a:t>
            </a:r>
            <a:r>
              <a:rPr lang="ru-RU" sz="2500" dirty="0"/>
              <a:t>90% биржевой торговли</a:t>
            </a:r>
            <a:r>
              <a:rPr lang="ru-RU" sz="2500" dirty="0" smtClean="0"/>
              <a:t>), другие </a:t>
            </a:r>
            <a:r>
              <a:rPr lang="ru-RU" sz="2500" dirty="0"/>
              <a:t>товары  - </a:t>
            </a:r>
            <a:r>
              <a:rPr lang="ru-RU" sz="2500" dirty="0" smtClean="0"/>
              <a:t>соя, </a:t>
            </a:r>
            <a:r>
              <a:rPr lang="ru-RU" sz="2500" dirty="0"/>
              <a:t>сахар, </a:t>
            </a:r>
            <a:r>
              <a:rPr lang="ru-RU" sz="2500" dirty="0" smtClean="0"/>
              <a:t>подсолнечник</a:t>
            </a:r>
            <a:endParaRPr lang="ru-RU" sz="2500" dirty="0"/>
          </a:p>
          <a:p>
            <a:r>
              <a:rPr lang="ru-RU" sz="2500" dirty="0" smtClean="0"/>
              <a:t>Объем </a:t>
            </a:r>
            <a:r>
              <a:rPr lang="ru-RU" sz="2500" dirty="0"/>
              <a:t>торговли зерном (СВОП) в 2018 </a:t>
            </a:r>
            <a:r>
              <a:rPr lang="ru-RU" sz="2500" dirty="0" smtClean="0"/>
              <a:t>г. увеличился </a:t>
            </a:r>
            <a:r>
              <a:rPr lang="ru-RU" sz="2500" dirty="0"/>
              <a:t>в 7 </a:t>
            </a:r>
            <a:r>
              <a:rPr lang="ru-RU" sz="2500" dirty="0" smtClean="0"/>
              <a:t>раз</a:t>
            </a:r>
          </a:p>
          <a:p>
            <a:r>
              <a:rPr lang="ru-RU" sz="2500" dirty="0" smtClean="0"/>
              <a:t>Эффекты: </a:t>
            </a:r>
          </a:p>
          <a:p>
            <a:pPr lvl="1"/>
            <a:r>
              <a:rPr lang="ru-RU" sz="2500" dirty="0" smtClean="0"/>
              <a:t>Повышение </a:t>
            </a:r>
            <a:r>
              <a:rPr lang="ru-RU" sz="2500" dirty="0"/>
              <a:t>прозрачности </a:t>
            </a:r>
            <a:r>
              <a:rPr lang="ru-RU" sz="2500" dirty="0" smtClean="0"/>
              <a:t>торговли</a:t>
            </a:r>
          </a:p>
          <a:p>
            <a:pPr lvl="1"/>
            <a:r>
              <a:rPr lang="ru-RU" sz="2500" dirty="0" smtClean="0"/>
              <a:t>Снижение волатильности торговли</a:t>
            </a:r>
          </a:p>
          <a:p>
            <a:pPr lvl="1"/>
            <a:r>
              <a:rPr lang="ru-RU" sz="2500" dirty="0" smtClean="0"/>
              <a:t>Снижение </a:t>
            </a:r>
            <a:r>
              <a:rPr lang="ru-RU" sz="2500" dirty="0"/>
              <a:t>ценовых рисков для </a:t>
            </a:r>
            <a:r>
              <a:rPr lang="ru-RU" sz="2500" dirty="0" smtClean="0"/>
              <a:t>сельскохозяйственных производителей</a:t>
            </a:r>
          </a:p>
          <a:p>
            <a:pPr lvl="1"/>
            <a:r>
              <a:rPr lang="ru-RU" sz="2500" dirty="0" smtClean="0"/>
              <a:t>Улучшение </a:t>
            </a:r>
            <a:r>
              <a:rPr lang="ru-RU" sz="2500" dirty="0"/>
              <a:t>условий для планирования производства и способствования наращиванию экспорта</a:t>
            </a:r>
          </a:p>
          <a:p>
            <a:pPr lvl="0"/>
            <a:endParaRPr lang="ru-RU" sz="25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9756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2729" y="365125"/>
            <a:ext cx="11385177" cy="909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err="1"/>
              <a:t>Цифровизация</a:t>
            </a:r>
            <a:r>
              <a:rPr lang="ru-RU" sz="4000" dirty="0"/>
              <a:t> в продуктовых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магазинах</a:t>
            </a:r>
            <a:endParaRPr lang="ru-RU" sz="3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31817"/>
            <a:ext cx="8416637" cy="5361709"/>
          </a:xfrm>
        </p:spPr>
        <p:txBody>
          <a:bodyPr>
            <a:noAutofit/>
          </a:bodyPr>
          <a:lstStyle/>
          <a:p>
            <a:r>
              <a:rPr lang="ru-RU" sz="2500" dirty="0">
                <a:latin typeface="+mj-lt"/>
              </a:rPr>
              <a:t>Эффекты: удобство, повышение скорости обслуживания, полнота учета, отслеживание продукции, улучшение легализации продаж и </a:t>
            </a:r>
            <a:r>
              <a:rPr lang="ru-RU" sz="2500" dirty="0" smtClean="0">
                <a:latin typeface="+mj-lt"/>
              </a:rPr>
              <a:t>др.</a:t>
            </a:r>
          </a:p>
          <a:p>
            <a:endParaRPr lang="ru-RU" sz="2500" dirty="0">
              <a:latin typeface="+mj-lt"/>
            </a:endParaRPr>
          </a:p>
          <a:p>
            <a:r>
              <a:rPr lang="ru-RU" sz="2500" dirty="0">
                <a:latin typeface="+mj-lt"/>
              </a:rPr>
              <a:t>Цифровые </a:t>
            </a:r>
            <a:r>
              <a:rPr lang="ru-RU" sz="2500" dirty="0" smtClean="0">
                <a:latin typeface="+mj-lt"/>
              </a:rPr>
              <a:t>решения</a:t>
            </a:r>
            <a:r>
              <a:rPr lang="ru-RU" sz="2500" dirty="0">
                <a:latin typeface="+mj-lt"/>
              </a:rPr>
              <a:t>:</a:t>
            </a:r>
          </a:p>
          <a:p>
            <a:pPr lvl="1"/>
            <a:r>
              <a:rPr lang="ru-RU" sz="2500" dirty="0">
                <a:latin typeface="+mj-lt"/>
              </a:rPr>
              <a:t>Цифровые кассовые аппараты для оформления покупок</a:t>
            </a:r>
          </a:p>
          <a:p>
            <a:pPr lvl="1"/>
            <a:r>
              <a:rPr lang="ru-RU" sz="2500" dirty="0">
                <a:latin typeface="+mj-lt"/>
              </a:rPr>
              <a:t>Банкоматы для оплаты покупок (карты, </a:t>
            </a:r>
            <a:r>
              <a:rPr lang="ru-RU" sz="2500" dirty="0" smtClean="0">
                <a:latin typeface="+mj-lt"/>
              </a:rPr>
              <a:t>наличные)</a:t>
            </a:r>
            <a:endParaRPr lang="ru-RU" sz="2500" dirty="0">
              <a:latin typeface="+mj-lt"/>
            </a:endParaRPr>
          </a:p>
          <a:p>
            <a:pPr lvl="1"/>
            <a:r>
              <a:rPr lang="ru-RU" sz="2500" dirty="0">
                <a:latin typeface="+mj-lt"/>
              </a:rPr>
              <a:t>Мобильные платежи через телефоны</a:t>
            </a:r>
          </a:p>
          <a:p>
            <a:pPr lvl="1"/>
            <a:r>
              <a:rPr lang="ru-RU" sz="2500" dirty="0">
                <a:latin typeface="+mj-lt"/>
              </a:rPr>
              <a:t>Цифровые турникеты для выхода покупателей</a:t>
            </a:r>
          </a:p>
        </p:txBody>
      </p:sp>
    </p:spTree>
    <p:extLst>
      <p:ext uri="{BB962C8B-B14F-4D97-AF65-F5344CB8AC3E}">
        <p14:creationId xmlns="" xmlns:p14="http://schemas.microsoft.com/office/powerpoint/2010/main" val="281182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65125"/>
            <a:ext cx="11887200" cy="9094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Заказы еды на дом постоянно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расширяются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73382"/>
            <a:ext cx="11215255" cy="4987636"/>
          </a:xfrm>
        </p:spPr>
        <p:txBody>
          <a:bodyPr>
            <a:noAutofit/>
          </a:bodyPr>
          <a:lstStyle/>
          <a:p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Способы </a:t>
            </a:r>
            <a:r>
              <a:rPr lang="ru-RU" sz="2700" dirty="0" smtClean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заказа</a:t>
            </a:r>
            <a:r>
              <a:rPr lang="en-US" sz="2700" dirty="0" smtClean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:</a:t>
            </a:r>
            <a:endParaRPr lang="ru-RU" sz="2700" dirty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Через интернет</a:t>
            </a: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С помощью смс-сообщений</a:t>
            </a: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Голосовой </a:t>
            </a:r>
            <a:r>
              <a:rPr lang="ru-RU" sz="2700" dirty="0" smtClean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заказ</a:t>
            </a:r>
            <a:endParaRPr lang="en-US" sz="2700" dirty="0" smtClean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lvl="1"/>
            <a:endParaRPr lang="ru-RU" sz="2700" dirty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Поставщики заказа:</a:t>
            </a: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Интернет магазины</a:t>
            </a: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Поставки от производителей</a:t>
            </a:r>
          </a:p>
          <a:p>
            <a:pPr lvl="1"/>
            <a:r>
              <a:rPr lang="ru-RU" sz="2700" dirty="0">
                <a:latin typeface="+mj-lt"/>
                <a:ea typeface="Tahoma" panose="020B0604030504040204" pitchFamily="34" charset="0"/>
                <a:cs typeface="Times New Roman" panose="02020603050405020304" pitchFamily="18" charset="0"/>
              </a:rPr>
              <a:t>Частные поставки от посредников</a:t>
            </a:r>
          </a:p>
          <a:p>
            <a:pPr marL="0" indent="0">
              <a:buNone/>
            </a:pPr>
            <a:endParaRPr lang="ru-RU" sz="2700" dirty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115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5019" y="18288"/>
            <a:ext cx="11152908" cy="1768475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Основные игроки на рынке доставки </a:t>
            </a:r>
            <a:br>
              <a:rPr lang="ru-RU" sz="3200" dirty="0" smtClean="0"/>
            </a:br>
            <a:r>
              <a:rPr lang="ru-RU" sz="3200" dirty="0" smtClean="0"/>
              <a:t>продуктов питания на дом в России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350288492"/>
              </p:ext>
            </p:extLst>
          </p:nvPr>
        </p:nvGraphicFramePr>
        <p:xfrm>
          <a:off x="665019" y="1294355"/>
          <a:ext cx="8313585" cy="5511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7345"/>
                <a:gridCol w="2084832"/>
                <a:gridCol w="2121408"/>
              </a:tblGrid>
              <a:tr h="7131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cap="all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Поставщик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cap="all" dirty="0">
                          <a:solidFill>
                            <a:schemeClr val="bg1"/>
                          </a:solidFill>
                          <a:effectLst/>
                        </a:rPr>
                        <a:t>БРЕНД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cap="all" dirty="0" smtClean="0">
                          <a:solidFill>
                            <a:schemeClr val="bg1"/>
                          </a:solidFill>
                          <a:effectLst/>
                        </a:rPr>
                        <a:t>ТЕМП </a:t>
                      </a:r>
                      <a:r>
                        <a:rPr lang="ru-RU" sz="2000" b="0" cap="all" dirty="0">
                          <a:solidFill>
                            <a:schemeClr val="bg1"/>
                          </a:solidFill>
                          <a:effectLst/>
                        </a:rPr>
                        <a:t>РОСТА </a:t>
                      </a:r>
                      <a:r>
                        <a:rPr lang="ru-RU" sz="2000" b="0" cap="all" dirty="0" smtClean="0">
                          <a:solidFill>
                            <a:schemeClr val="bg1"/>
                          </a:solidFill>
                          <a:effectLst/>
                        </a:rPr>
                        <a:t>2018/17 (г/г)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«Новый импульс-50»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«Утконос»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7%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«Интернет-решения»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Ozon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В 2,1 раза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</a:t>
                      </a:r>
                      <a:r>
                        <a:rPr lang="ru-RU" sz="2000" b="0" dirty="0" err="1" smtClean="0">
                          <a:solidFill>
                            <a:schemeClr val="bg1"/>
                          </a:solidFill>
                          <a:effectLst/>
                        </a:rPr>
                        <a:t>О'Кей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«О\'Кей»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33%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«Городской супермаркет»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«Азбука вкуса»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25%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«Ашан»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«Ашан»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В 2 раза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АО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ТД «Перекресток»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«Перекресток»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Почти в 6 раз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</a:t>
                      </a: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Айгудс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 Системс»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iGooods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В 3 раза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</a:t>
                      </a: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Инстамарт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-сервис»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Instamart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solidFill>
                            <a:schemeClr val="bg1"/>
                          </a:solidFill>
                          <a:effectLst/>
                        </a:rPr>
                        <a:t>В 3 раза</a:t>
                      </a:r>
                      <a:endParaRPr lang="ru-RU" sz="2000" b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  <a:tr h="41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bg1"/>
                          </a:solidFill>
                          <a:effectLst/>
                        </a:rPr>
                        <a:t> ООО </a:t>
                      </a: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«Лама-М»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solidFill>
                            <a:schemeClr val="bg1"/>
                          </a:solidFill>
                          <a:effectLst/>
                        </a:rPr>
                        <a:t>Golama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bg1"/>
                          </a:solidFill>
                          <a:effectLst/>
                        </a:rPr>
                        <a:t>–</a:t>
                      </a:r>
                      <a:endParaRPr lang="ru-RU" sz="2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98" marR="35998" marT="86395" marB="79195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1471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738" y="127381"/>
            <a:ext cx="10515600" cy="909493"/>
          </a:xfrm>
        </p:spPr>
        <p:txBody>
          <a:bodyPr>
            <a:noAutofit/>
          </a:bodyPr>
          <a:lstStyle/>
          <a:p>
            <a:r>
              <a:rPr lang="ru-RU" sz="3700" dirty="0" smtClean="0"/>
              <a:t>Утилизация пищевых отходов</a:t>
            </a:r>
            <a:endParaRPr lang="ru-RU" sz="3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38" y="822960"/>
            <a:ext cx="11526982" cy="5561769"/>
          </a:xfrm>
        </p:spPr>
        <p:txBody>
          <a:bodyPr>
            <a:noAutofit/>
          </a:bodyPr>
          <a:lstStyle/>
          <a:p>
            <a:r>
              <a:rPr lang="ru-RU" sz="2400" dirty="0" smtClean="0"/>
              <a:t>Пищевые </a:t>
            </a:r>
            <a:r>
              <a:rPr lang="ru-RU" sz="2400" dirty="0"/>
              <a:t>отходы составляют </a:t>
            </a:r>
            <a:r>
              <a:rPr lang="ru-RU" sz="2400" dirty="0" smtClean="0"/>
              <a:t>25-40% </a:t>
            </a:r>
            <a:r>
              <a:rPr lang="ru-RU" sz="2400" dirty="0"/>
              <a:t>произведенной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сельскохозяйственной </a:t>
            </a:r>
            <a:r>
              <a:rPr lang="ru-RU" sz="2400" dirty="0"/>
              <a:t>продукции и продовольствия. </a:t>
            </a:r>
            <a:r>
              <a:rPr lang="ru-RU" sz="2400" dirty="0" smtClean="0"/>
              <a:t>В </a:t>
            </a:r>
            <a:r>
              <a:rPr lang="ru-RU" sz="2400" dirty="0"/>
              <a:t>США 40% продовольствия (160 млрд. долл.) </a:t>
            </a:r>
            <a:r>
              <a:rPr lang="ru-RU" sz="2400" dirty="0" smtClean="0"/>
              <a:t>утилизируется</a:t>
            </a:r>
          </a:p>
          <a:p>
            <a:endParaRPr lang="ru-RU" sz="2400" dirty="0" smtClean="0"/>
          </a:p>
          <a:p>
            <a:r>
              <a:rPr lang="ru-RU" sz="2400" dirty="0" smtClean="0"/>
              <a:t>Эффекты утилизации: </a:t>
            </a:r>
          </a:p>
          <a:p>
            <a:pPr lvl="1"/>
            <a:r>
              <a:rPr lang="ru-RU" sz="2500" dirty="0" smtClean="0"/>
              <a:t>Экономия </a:t>
            </a:r>
            <a:r>
              <a:rPr lang="ru-RU" sz="2500" dirty="0"/>
              <a:t>денежных </a:t>
            </a:r>
            <a:r>
              <a:rPr lang="ru-RU" sz="2500" dirty="0" smtClean="0"/>
              <a:t>средств</a:t>
            </a:r>
          </a:p>
          <a:p>
            <a:pPr lvl="1"/>
            <a:r>
              <a:rPr lang="ru-RU" sz="2500" dirty="0"/>
              <a:t>П</a:t>
            </a:r>
            <a:r>
              <a:rPr lang="ru-RU" sz="2500" dirty="0" smtClean="0"/>
              <a:t>олучение </a:t>
            </a:r>
            <a:r>
              <a:rPr lang="ru-RU" sz="2500" dirty="0"/>
              <a:t>доходов </a:t>
            </a:r>
            <a:r>
              <a:rPr lang="ru-RU" sz="2500" dirty="0" smtClean="0"/>
              <a:t>поставщиками</a:t>
            </a:r>
          </a:p>
          <a:p>
            <a:pPr lvl="1"/>
            <a:r>
              <a:rPr lang="ru-RU" sz="2500" dirty="0" smtClean="0"/>
              <a:t>Сокращение </a:t>
            </a:r>
            <a:r>
              <a:rPr lang="ru-RU" sz="2500" dirty="0"/>
              <a:t>потерь сельскохозяйственной </a:t>
            </a:r>
            <a:r>
              <a:rPr lang="ru-RU" sz="2500" dirty="0" smtClean="0"/>
              <a:t>продукции </a:t>
            </a:r>
            <a:br>
              <a:rPr lang="ru-RU" sz="2500" dirty="0" smtClean="0"/>
            </a:br>
            <a:r>
              <a:rPr lang="ru-RU" sz="2500" dirty="0" smtClean="0"/>
              <a:t>и продовольствия</a:t>
            </a:r>
          </a:p>
          <a:p>
            <a:pPr lvl="1"/>
            <a:r>
              <a:rPr lang="ru-RU" sz="2500" dirty="0" smtClean="0"/>
              <a:t>Обеспечение </a:t>
            </a:r>
            <a:r>
              <a:rPr lang="ru-RU" sz="2500" dirty="0"/>
              <a:t>доступности </a:t>
            </a:r>
            <a:r>
              <a:rPr lang="ru-RU" sz="2500" dirty="0" smtClean="0"/>
              <a:t>продовольствия </a:t>
            </a:r>
            <a:r>
              <a:rPr lang="ru-RU" sz="2500" dirty="0"/>
              <a:t>для </a:t>
            </a:r>
            <a:r>
              <a:rPr lang="ru-RU" sz="2500" dirty="0" smtClean="0"/>
              <a:t/>
            </a:r>
            <a:br>
              <a:rPr lang="ru-RU" sz="2500" dirty="0" smtClean="0"/>
            </a:br>
            <a:r>
              <a:rPr lang="ru-RU" sz="2500" dirty="0" smtClean="0"/>
              <a:t>низкодоходных </a:t>
            </a:r>
            <a:r>
              <a:rPr lang="ru-RU" sz="2500" dirty="0"/>
              <a:t>групп </a:t>
            </a:r>
            <a:r>
              <a:rPr lang="ru-RU" sz="2500" dirty="0" smtClean="0"/>
              <a:t>населения</a:t>
            </a:r>
          </a:p>
          <a:p>
            <a:pPr lvl="1"/>
            <a:r>
              <a:rPr lang="ru-RU" sz="2500" dirty="0"/>
              <a:t>Снижение загрязнения окружающей среды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08610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738" y="127381"/>
            <a:ext cx="10515600" cy="909493"/>
          </a:xfrm>
        </p:spPr>
        <p:txBody>
          <a:bodyPr>
            <a:noAutofit/>
          </a:bodyPr>
          <a:lstStyle/>
          <a:p>
            <a:pPr algn="ctr"/>
            <a:r>
              <a:rPr lang="ru-RU" sz="3700" dirty="0" smtClean="0"/>
              <a:t>Утилизация пищевых отходов</a:t>
            </a:r>
            <a:endParaRPr lang="ru-RU" sz="3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9738" y="822960"/>
            <a:ext cx="11526982" cy="5561769"/>
          </a:xfrm>
        </p:spPr>
        <p:txBody>
          <a:bodyPr>
            <a:noAutofit/>
          </a:bodyPr>
          <a:lstStyle/>
          <a:p>
            <a:r>
              <a:rPr lang="ru-RU" sz="2700" dirty="0" smtClean="0"/>
              <a:t>В некоторых странах </a:t>
            </a:r>
            <a:r>
              <a:rPr lang="ru-RU" sz="2700" dirty="0"/>
              <a:t>существуют электронные каналы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сбыта </a:t>
            </a:r>
            <a:r>
              <a:rPr lang="ru-RU" sz="2700" dirty="0"/>
              <a:t>критического продовольствия в целях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продовольственной </a:t>
            </a:r>
            <a:r>
              <a:rPr lang="ru-RU" sz="2700" dirty="0"/>
              <a:t>помощи и социальной защиты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населения </a:t>
            </a:r>
            <a:r>
              <a:rPr lang="ru-RU" sz="2700" dirty="0"/>
              <a:t>(рестораны, магазины, сельскохозяйственные </a:t>
            </a:r>
            <a:r>
              <a:rPr lang="ru-RU" sz="2700" dirty="0" smtClean="0"/>
              <a:t>производители)</a:t>
            </a:r>
          </a:p>
          <a:p>
            <a:r>
              <a:rPr lang="ru-RU" sz="2700" dirty="0" smtClean="0"/>
              <a:t>Методы: </a:t>
            </a:r>
          </a:p>
          <a:p>
            <a:pPr lvl="1"/>
            <a:r>
              <a:rPr lang="ru-RU" sz="2500" dirty="0" smtClean="0"/>
              <a:t>Распространение сообщений</a:t>
            </a:r>
          </a:p>
          <a:p>
            <a:pPr lvl="1"/>
            <a:r>
              <a:rPr lang="ru-RU" sz="2500" dirty="0" smtClean="0"/>
              <a:t>Информация </a:t>
            </a:r>
            <a:r>
              <a:rPr lang="ru-RU" sz="2500" dirty="0"/>
              <a:t>на </a:t>
            </a:r>
            <a:r>
              <a:rPr lang="ru-RU" sz="2500" dirty="0" smtClean="0"/>
              <a:t>сайтах</a:t>
            </a:r>
          </a:p>
          <a:p>
            <a:pPr lvl="1"/>
            <a:r>
              <a:rPr lang="ru-RU" sz="2500" dirty="0" smtClean="0"/>
              <a:t>Скидки</a:t>
            </a:r>
          </a:p>
          <a:p>
            <a:r>
              <a:rPr lang="ru-RU" sz="2700" dirty="0" smtClean="0"/>
              <a:t>Примеры</a:t>
            </a:r>
            <a:r>
              <a:rPr lang="ru-RU" sz="2700" dirty="0"/>
              <a:t>: </a:t>
            </a:r>
            <a:endParaRPr lang="ru-RU" sz="2700" dirty="0" smtClean="0"/>
          </a:p>
          <a:p>
            <a:pPr marL="0" indent="0">
              <a:buNone/>
            </a:pPr>
            <a:r>
              <a:rPr lang="ru-RU" sz="2700" dirty="0"/>
              <a:t>	</a:t>
            </a:r>
            <a:r>
              <a:rPr lang="ru-RU" sz="2700" dirty="0" smtClean="0"/>
              <a:t>"</a:t>
            </a:r>
            <a:r>
              <a:rPr lang="ru-RU" sz="2700" dirty="0" err="1"/>
              <a:t>YourLocal</a:t>
            </a:r>
            <a:r>
              <a:rPr lang="ru-RU" sz="2700" dirty="0"/>
              <a:t>" </a:t>
            </a:r>
            <a:r>
              <a:rPr lang="ru-RU" sz="2700" dirty="0" smtClean="0"/>
              <a:t>(Дания, США) «</a:t>
            </a:r>
            <a:r>
              <a:rPr lang="ru-RU" sz="2700" dirty="0" err="1" smtClean="0"/>
              <a:t>Toogoodtogo</a:t>
            </a:r>
            <a:r>
              <a:rPr lang="ru-RU" sz="2700" dirty="0" smtClean="0"/>
              <a:t>» (Голландия, </a:t>
            </a:r>
            <a:br>
              <a:rPr lang="ru-RU" sz="2700" dirty="0" smtClean="0"/>
            </a:br>
            <a:r>
              <a:rPr lang="ru-RU" sz="2700" dirty="0" smtClean="0"/>
              <a:t>	Испания, Норвегия, Швейцария, Франция)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>
              <a:latin typeface="+mj-lt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874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326</Words>
  <Application>Microsoft Office PowerPoint</Application>
  <PresentationFormat>Произвольный</PresentationFormat>
  <Paragraphs>122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Грань</vt:lpstr>
      <vt:lpstr>Применение электронных  технологий в АПК России</vt:lpstr>
      <vt:lpstr>Слайд 2</vt:lpstr>
      <vt:lpstr>Основные направления использования  цифровых технологий в сбыте и торговле сельскохозяйственной продукцией и продовольствием и отслеживании ее движения</vt:lpstr>
      <vt:lpstr>Электронные продажи на Московской бирже</vt:lpstr>
      <vt:lpstr>Цифровизация в продуктовых  магазинах</vt:lpstr>
      <vt:lpstr>Заказы еды на дом постоянно  расширяются</vt:lpstr>
      <vt:lpstr>Основные игроки на рынке доставки  продуктов питания на дом в России</vt:lpstr>
      <vt:lpstr>Утилизация пищевых отходов</vt:lpstr>
      <vt:lpstr>Утилизация пищевых отходов</vt:lpstr>
      <vt:lpstr>Негативные экстерналии расширения электронных заказов продуктов на дом</vt:lpstr>
      <vt:lpstr>Общие проблемы цифровизации в сбыте  и товародвижении сельскохозяйственной  продукции и продовольствия</vt:lpstr>
      <vt:lpstr>Причины недостаточного развития  цифровых решений в сбыте и  товародвижении сельскохозяйственной  продукции и продовольствия</vt:lpstr>
      <vt:lpstr>Совершенствование применения электронных технологий в развитии сбыта и улучшении товародвижения сельскохозяйственной  продукции и продовольствия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agroecon</dc:creator>
  <cp:lastModifiedBy>acer</cp:lastModifiedBy>
  <cp:revision>11</cp:revision>
  <dcterms:created xsi:type="dcterms:W3CDTF">2019-04-03T09:36:50Z</dcterms:created>
  <dcterms:modified xsi:type="dcterms:W3CDTF">2019-06-04T11:49:40Z</dcterms:modified>
</cp:coreProperties>
</file>