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1.xml" ContentType="application/vnd.openxmlformats-officedocument.themeOverrid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notesMasterIdLst>
    <p:notesMasterId r:id="rId16"/>
  </p:notesMasterIdLst>
  <p:sldIdLst>
    <p:sldId id="256" r:id="rId2"/>
    <p:sldId id="269" r:id="rId3"/>
    <p:sldId id="275" r:id="rId4"/>
    <p:sldId id="270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73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2364" autoAdjust="0"/>
  </p:normalViewPr>
  <p:slideViewPr>
    <p:cSldViewPr snapToGrid="0">
      <p:cViewPr varScale="1">
        <p:scale>
          <a:sx n="57" d="100"/>
          <a:sy n="57" d="100"/>
        </p:scale>
        <p:origin x="182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cap="all" spc="0" baseline="0">
                <a:gradFill>
                  <a:gsLst>
                    <a:gs pos="0">
                      <a:schemeClr val="dk1">
                        <a:lumMod val="50000"/>
                        <a:lumOff val="50000"/>
                      </a:schemeClr>
                    </a:gs>
                    <a:gs pos="100000">
                      <a:schemeClr val="dk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pPr>
            <a:r>
              <a:rPr lang="ru-RU"/>
              <a:t>Рост потребления на Крайнем Севере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cap="all" spc="0" baseline="0">
              <a:gradFill>
                <a:gsLst>
                  <a:gs pos="0">
                    <a:schemeClr val="dk1">
                      <a:lumMod val="50000"/>
                      <a:lumOff val="50000"/>
                    </a:schemeClr>
                  </a:gs>
                  <a:gs pos="100000">
                    <a:schemeClr val="dk1">
                      <a:lumMod val="85000"/>
                      <a:lumOff val="15000"/>
                    </a:schemeClr>
                  </a:gs>
                </a:gsLst>
                <a:lin ang="5400000" scaled="0"/>
              </a:gra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Овощи и бахчевые</c:v>
                </c:pt>
              </c:strCache>
            </c:strRef>
          </c:tx>
          <c:spPr>
            <a:ln w="19050" cap="rnd" cmpd="sng" algn="ctr">
              <a:solidFill>
                <a:schemeClr val="accent1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l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2008</c:v>
                </c:pt>
                <c:pt idx="1">
                  <c:v>2010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84</c:v>
                </c:pt>
                <c:pt idx="1">
                  <c:v>85</c:v>
                </c:pt>
                <c:pt idx="2">
                  <c:v>90</c:v>
                </c:pt>
                <c:pt idx="3">
                  <c:v>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E37-4294-9A07-C12A3853154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Мясо</c:v>
                </c:pt>
              </c:strCache>
            </c:strRef>
          </c:tx>
          <c:spPr>
            <a:ln w="19050" cap="rnd" cmpd="sng" algn="ctr">
              <a:solidFill>
                <a:schemeClr val="accent2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l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2008</c:v>
                </c:pt>
                <c:pt idx="1">
                  <c:v>2010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61</c:v>
                </c:pt>
                <c:pt idx="1">
                  <c:v>64</c:v>
                </c:pt>
                <c:pt idx="2">
                  <c:v>67</c:v>
                </c:pt>
                <c:pt idx="3">
                  <c:v>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E37-4294-9A07-C12A3853154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Молоко</c:v>
                </c:pt>
              </c:strCache>
            </c:strRef>
          </c:tx>
          <c:spPr>
            <a:ln w="19050" cap="rnd" cmpd="sng" algn="ctr">
              <a:solidFill>
                <a:schemeClr val="accent3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l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3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2008</c:v>
                </c:pt>
                <c:pt idx="1">
                  <c:v>2010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203</c:v>
                </c:pt>
                <c:pt idx="1">
                  <c:v>210</c:v>
                </c:pt>
                <c:pt idx="2">
                  <c:v>212</c:v>
                </c:pt>
                <c:pt idx="3">
                  <c:v>210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E37-4294-9A07-C12A3853154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3574656"/>
        <c:axId val="84305792"/>
      </c:lineChart>
      <c:catAx>
        <c:axId val="113574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4305792"/>
        <c:crosses val="autoZero"/>
        <c:auto val="1"/>
        <c:lblAlgn val="ctr"/>
        <c:lblOffset val="100"/>
        <c:noMultiLvlLbl val="0"/>
      </c:catAx>
      <c:valAx>
        <c:axId val="843057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13574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Фактическое</a:t>
            </a:r>
            <a:r>
              <a:rPr lang="ru-RU" baseline="0" dirty="0" smtClean="0"/>
              <a:t> количество продуктовых корзин, которое можно купить на заработную плату и пенсию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Средний житель Крайнего Севера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Фактическое потребление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68-4CCE-87BB-1C3C6B207B2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Занатые в растениеводстве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Фактическое потребление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68-4CCE-87BB-1C3C6B207B2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Занятые в животноводстве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Фактическое потребление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768-4CCE-87BB-1C3C6B207B28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Занятые в рыбоводстве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Фактическое потребление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768-4CCE-87BB-1C3C6B207B28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Занятые в добыче природных ресурсов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Фактическое потребление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768-4CCE-87BB-1C3C6B207B28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Пенсионеры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Фактическое потребление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768-4CCE-87BB-1C3C6B207B28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Житель ЯНАО</c:v>
                </c:pt>
              </c:strCache>
            </c:strRef>
          </c:tx>
          <c:spPr>
            <a:solidFill>
              <a:schemeClr val="accent1">
                <a:lumMod val="60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Фактическое потребление</c:v>
                </c:pt>
              </c:strCache>
            </c:strRef>
          </c:cat>
          <c:val>
            <c:numRef>
              <c:f>Лист1!$H$2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F1-46D4-81A6-5C74CBB68A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15837952"/>
        <c:axId val="115843840"/>
      </c:barChart>
      <c:catAx>
        <c:axId val="11583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5843840"/>
        <c:crosses val="autoZero"/>
        <c:auto val="1"/>
        <c:lblAlgn val="ctr"/>
        <c:lblOffset val="100"/>
        <c:noMultiLvlLbl val="0"/>
      </c:catAx>
      <c:valAx>
        <c:axId val="11584384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1583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Динамика потребления основных продуктов питания в ЯНАО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Овощи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2008</c:v>
                </c:pt>
                <c:pt idx="1">
                  <c:v>2010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80</c:v>
                </c:pt>
                <c:pt idx="1">
                  <c:v>80</c:v>
                </c:pt>
                <c:pt idx="2">
                  <c:v>76</c:v>
                </c:pt>
                <c:pt idx="3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17-448F-8C0F-8E4E77B248F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Мясо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2008</c:v>
                </c:pt>
                <c:pt idx="1">
                  <c:v>2010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Лист1!$C$2:$C$5</c:f>
              <c:numCache>
                <c:formatCode>0</c:formatCode>
                <c:ptCount val="4"/>
                <c:pt idx="0">
                  <c:v>45</c:v>
                </c:pt>
                <c:pt idx="1">
                  <c:v>47</c:v>
                </c:pt>
                <c:pt idx="2" formatCode="General">
                  <c:v>50</c:v>
                </c:pt>
                <c:pt idx="3" formatCode="General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17-448F-8C0F-8E4E77B248F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Молоко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2008</c:v>
                </c:pt>
                <c:pt idx="1">
                  <c:v>2010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164</c:v>
                </c:pt>
                <c:pt idx="1">
                  <c:v>172</c:v>
                </c:pt>
                <c:pt idx="2">
                  <c:v>171</c:v>
                </c:pt>
                <c:pt idx="3" formatCode="0">
                  <c:v>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417-448F-8C0F-8E4E77B248F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13576960"/>
        <c:axId val="115917568"/>
      </c:barChart>
      <c:catAx>
        <c:axId val="113576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5917568"/>
        <c:crosses val="autoZero"/>
        <c:auto val="1"/>
        <c:lblAlgn val="ctr"/>
        <c:lblOffset val="100"/>
        <c:noMultiLvlLbl val="0"/>
      </c:catAx>
      <c:valAx>
        <c:axId val="11591756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13576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100">
                <a:latin typeface="Times New Roman" panose="02020603050405020304" pitchFamily="18" charset="0"/>
                <a:cs typeface="Times New Roman" panose="02020603050405020304" pitchFamily="18" charset="0"/>
              </a:rPr>
              <a:t>Доля Крайнего Севера в картофельных площадях РФ в 2008 году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Крайнего Севера в картофельнях площадях РФ в 2008 году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ABA-480D-B4FA-FBD9102982D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ABA-480D-B4FA-FBD9102982DB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Российская Федеарция</c:v>
                </c:pt>
                <c:pt idx="1">
                  <c:v>Крайний Север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 formatCode="#,##0.####">
                  <c:v>4.0000000000000015E-2</c:v>
                </c:pt>
                <c:pt idx="1">
                  <c:v>0.96034682080924849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ABA-480D-B4FA-FBD9102982D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200">
                <a:latin typeface="Times New Roman" panose="02020603050405020304" pitchFamily="18" charset="0"/>
                <a:cs typeface="Times New Roman" panose="02020603050405020304" pitchFamily="18" charset="0"/>
              </a:rPr>
              <a:t>Доля  Крайнего Севера в картофельных площадях РФ в 2016 году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овощных площадей Крайнего Севера в РФ в 2016 году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F0D-4D57-B631-34BA3EC0678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F0D-4D57-B631-34BA3EC0678E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Российская Федерация</c:v>
                </c:pt>
                <c:pt idx="1">
                  <c:v>Крайний Север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 formatCode="#,##0.####">
                  <c:v>49</c:v>
                </c:pt>
                <c:pt idx="1">
                  <c:v>51.790000000000013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F0D-4D57-B631-34BA3EC0678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137607799025103"/>
          <c:y val="0.53749906261717306"/>
          <c:w val="0.28141303765600728"/>
          <c:h val="0.17262092238470186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ЯНАО в погловье оленей Крайнего Севера в 2008 году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AF0-4405-AAE0-34E280CD023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AF0-4405-AAE0-34E280CD023B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ЯНАО</c:v>
                </c:pt>
                <c:pt idx="1">
                  <c:v>Крайний Север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0.42800000000000016</c:v>
                </c:pt>
                <c:pt idx="1">
                  <c:v>0.58199999999999996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AF0-4405-AAE0-34E280CD023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ЯНАО в поголовье оленей Крайнего Севера в 2016 году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4F7-4967-B052-8A4AA740F1F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4F7-4967-B052-8A4AA740F1F6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ЯНАО</c:v>
                </c:pt>
                <c:pt idx="1">
                  <c:v>Крайний Север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 formatCode="0.00%">
                  <c:v>0.45600000000000002</c:v>
                </c:pt>
                <c:pt idx="1">
                  <c:v>0.55000000000000004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4F7-4967-B052-8A4AA740F1F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Возможности приобретения продовольственных </a:t>
            </a:r>
            <a:r>
              <a:rPr lang="ru-RU" dirty="0"/>
              <a:t>корзин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Житель Крайнего Севера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2008</c:v>
                </c:pt>
                <c:pt idx="1">
                  <c:v>2016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B9-44C0-99F0-A53288BF510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Житель России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2008</c:v>
                </c:pt>
                <c:pt idx="1">
                  <c:v>2016</c:v>
                </c:pt>
              </c:numCache>
            </c:num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6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B9-44C0-99F0-A53288BF510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Житель ЯНАО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2008</c:v>
                </c:pt>
                <c:pt idx="1">
                  <c:v>2016</c:v>
                </c:pt>
              </c:numCache>
            </c:num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5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30-4DDC-B952-73672C0CD41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16970240"/>
        <c:axId val="116971776"/>
      </c:barChart>
      <c:catAx>
        <c:axId val="116970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6971776"/>
        <c:crosses val="autoZero"/>
        <c:auto val="1"/>
        <c:lblAlgn val="ctr"/>
        <c:lblOffset val="100"/>
        <c:noMultiLvlLbl val="0"/>
      </c:catAx>
      <c:valAx>
        <c:axId val="11697177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16970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Возможности</a:t>
            </a:r>
            <a:r>
              <a:rPr lang="ru-RU" baseline="0" dirty="0" smtClean="0"/>
              <a:t> приобретения продовольственных корзин </a:t>
            </a:r>
            <a:r>
              <a:rPr lang="ru-RU" dirty="0" smtClean="0"/>
              <a:t> в 2016 г. </a:t>
            </a:r>
            <a:r>
              <a:rPr lang="ru-RU" baseline="0" dirty="0" smtClean="0"/>
              <a:t>гражданами, занятыми в</a:t>
            </a:r>
            <a:r>
              <a:rPr lang="ru-RU" dirty="0" smtClean="0"/>
              <a:t> разных</a:t>
            </a:r>
            <a:r>
              <a:rPr lang="ru-RU" baseline="0" dirty="0" smtClean="0"/>
              <a:t> </a:t>
            </a:r>
            <a:r>
              <a:rPr lang="ru-RU" dirty="0" smtClean="0"/>
              <a:t>сферах </a:t>
            </a:r>
            <a:r>
              <a:rPr lang="ru-RU" dirty="0"/>
              <a:t>деятельности на Крайнем Севере</a:t>
            </a:r>
          </a:p>
          <a:p>
            <a:pPr>
              <a:defRPr/>
            </a:pP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Занятые в растениеводстве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Потребление продовольственных корзин 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3B-414E-9CAE-540881C9E03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Занятые в животноводстве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Потребление продовольственных корзин 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3B-414E-9CAE-540881C9E03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Занятые в рыбоводстве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Потребление продовольственных корзин 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53B-414E-9CAE-540881C9E03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Занятые в добыче природных ресурсов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Потребление продовольственных корзин 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53B-414E-9CAE-540881C9E03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17065984"/>
        <c:axId val="117092352"/>
      </c:barChart>
      <c:catAx>
        <c:axId val="117065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7092352"/>
        <c:crosses val="autoZero"/>
        <c:auto val="1"/>
        <c:lblAlgn val="ctr"/>
        <c:lblOffset val="100"/>
        <c:noMultiLvlLbl val="0"/>
      </c:catAx>
      <c:valAx>
        <c:axId val="11709235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17065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	количество</a:t>
            </a:r>
            <a:r>
              <a:rPr lang="ru-RU" baseline="0" dirty="0" smtClean="0"/>
              <a:t> продуктовых корзин, которые можно купить на среднюю </a:t>
            </a:r>
            <a:r>
              <a:rPr lang="ru-RU" baseline="0" dirty="0" err="1" smtClean="0"/>
              <a:t>персию</a:t>
            </a:r>
            <a:r>
              <a:rPr lang="ru-RU" baseline="0" dirty="0" smtClean="0"/>
              <a:t> в 2016 г.</a:t>
            </a:r>
          </a:p>
        </c:rich>
      </c:tx>
      <c:layout>
        <c:manualLayout>
          <c:xMode val="edge"/>
          <c:yMode val="edge"/>
          <c:x val="0.1128454306260922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8.5144234777320638E-2"/>
          <c:y val="0.2271922127821393"/>
          <c:w val="0.90294723027253576"/>
          <c:h val="0.374007542920733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Лист1!$A$2:$A$24</c:f>
              <c:strCache>
                <c:ptCount val="23"/>
                <c:pt idx="0">
                  <c:v>        Республика Карелия</c:v>
                </c:pt>
                <c:pt idx="1">
                  <c:v>        Республика Коми</c:v>
                </c:pt>
                <c:pt idx="2">
                  <c:v>        Архангельская область</c:v>
                </c:pt>
                <c:pt idx="3">
                  <c:v>            Ненецкий автономный округ (Архангельская область)</c:v>
                </c:pt>
                <c:pt idx="4">
                  <c:v>        Мурманская область</c:v>
                </c:pt>
                <c:pt idx="5">
                  <c:v>        Пермский край</c:v>
                </c:pt>
                <c:pt idx="6">
                  <c:v>            Ханты-Мансийский автономный округ - Югра (Тюменская область)</c:v>
                </c:pt>
                <c:pt idx="7">
                  <c:v>            Ямало-Ненецкий автономный округ (Тюменская область)</c:v>
                </c:pt>
                <c:pt idx="8">
                  <c:v>        Республика Алтай</c:v>
                </c:pt>
                <c:pt idx="9">
                  <c:v>        Республика Бурятия</c:v>
                </c:pt>
                <c:pt idx="10">
                  <c:v>        Республика Тыва</c:v>
                </c:pt>
                <c:pt idx="11">
                  <c:v>        Забайкальский край</c:v>
                </c:pt>
                <c:pt idx="12">
                  <c:v>        Красноярский край</c:v>
                </c:pt>
                <c:pt idx="13">
                  <c:v>        Иркутская область</c:v>
                </c:pt>
                <c:pt idx="14">
                  <c:v>        Томская область</c:v>
                </c:pt>
                <c:pt idx="15">
                  <c:v>        Республика Саха (Якутия)</c:v>
                </c:pt>
                <c:pt idx="16">
                  <c:v>        Камчатский край</c:v>
                </c:pt>
                <c:pt idx="17">
                  <c:v>        Приморский край</c:v>
                </c:pt>
                <c:pt idx="18">
                  <c:v>        Хабаровский край</c:v>
                </c:pt>
                <c:pt idx="19">
                  <c:v>        Амурская область</c:v>
                </c:pt>
                <c:pt idx="20">
                  <c:v>        Магаданская область</c:v>
                </c:pt>
                <c:pt idx="21">
                  <c:v>        Сахалинская область</c:v>
                </c:pt>
                <c:pt idx="22">
                  <c:v>        Чукотский автономный округ</c:v>
                </c:pt>
              </c:strCache>
            </c:strRef>
          </c:cat>
          <c:val>
            <c:numRef>
              <c:f>Лист1!$B$2:$B$24</c:f>
              <c:numCache>
                <c:formatCode>#,##0.####</c:formatCode>
                <c:ptCount val="23"/>
                <c:pt idx="0">
                  <c:v>1</c:v>
                </c:pt>
                <c:pt idx="1">
                  <c:v>1</c:v>
                </c:pt>
                <c:pt idx="2" formatCode="#,##0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 formatCode="#,##0">
                  <c:v>0</c:v>
                </c:pt>
                <c:pt idx="15">
                  <c:v>1</c:v>
                </c:pt>
                <c:pt idx="16">
                  <c:v>1</c:v>
                </c:pt>
                <c:pt idx="17">
                  <c:v>0</c:v>
                </c:pt>
                <c:pt idx="18" formatCode="#,##0">
                  <c:v>0</c:v>
                </c:pt>
                <c:pt idx="19">
                  <c:v>0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F7-4F9F-A92F-F9AFD6B6ED7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16736768"/>
        <c:axId val="116738304"/>
      </c:barChart>
      <c:catAx>
        <c:axId val="1167367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6738304"/>
        <c:crosses val="autoZero"/>
        <c:auto val="1"/>
        <c:lblAlgn val="ctr"/>
        <c:lblOffset val="100"/>
        <c:noMultiLvlLbl val="0"/>
      </c:catAx>
      <c:valAx>
        <c:axId val="116738304"/>
        <c:scaling>
          <c:orientation val="minMax"/>
        </c:scaling>
        <c:delete val="1"/>
        <c:axPos val="l"/>
        <c:numFmt formatCode="#,##0.####" sourceLinked="1"/>
        <c:majorTickMark val="none"/>
        <c:minorTickMark val="none"/>
        <c:tickLblPos val="nextTo"/>
        <c:crossAx val="116736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cs:styleClr val="auto"/>
    </cs:fontRef>
    <cs:spPr/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 w="9575">
        <a:solidFill>
          <a:schemeClr val="lt1">
            <a:lumMod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19050" cap="rnd" cmpd="sng" algn="ctr">
        <a:solidFill>
          <a:schemeClr val="phClr">
            <a:shade val="95000"/>
            <a:satMod val="105000"/>
          </a:schemeClr>
        </a:solidFill>
        <a:round/>
      </a:ln>
    </cs:spPr>
  </cs:dataPointLine>
  <cs:dataPointMarker>
    <cs:lnRef idx="0"/>
    <cs:fillRef idx="0"/>
    <cs:effectRef idx="0"/>
    <cs:fontRef idx="minor">
      <a:schemeClr val="dk1"/>
    </cs:fontRef>
    <cs:spPr>
      <a:solidFill>
        <a:schemeClr val="lt1"/>
      </a:solidFill>
    </cs:spPr>
  </cs:dataPointMarker>
  <cs:dataPointMarkerLayout symbol="circle" size="17"/>
  <cs:dataPointWireframe>
    <cs:lnRef idx="0">
      <cs:styleClr val="auto"/>
    </cs:lnRef>
    <cs:fillRef idx="1"/>
    <cs:effectRef idx="0"/>
    <cs:fontRef idx="minor">
      <a:schemeClr val="dk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/>
    </cs:fontRef>
    <cs:defRPr sz="1440" b="0" kern="1200" cap="all" spc="0" baseline="0">
      <a:gradFill>
        <a:gsLst>
          <a:gs pos="0">
            <a:schemeClr val="dk1">
              <a:lumMod val="50000"/>
              <a:lumOff val="50000"/>
            </a:schemeClr>
          </a:gs>
          <a:gs pos="100000">
            <a:schemeClr val="dk1">
              <a:lumMod val="85000"/>
              <a:lumOff val="15000"/>
            </a:schemeClr>
          </a:gs>
        </a:gsLst>
        <a:lin ang="5400000" scaled="0"/>
      </a:gradFill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CF4CAD-715E-483B-9FDE-DBF1B8B186E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</dgm:pt>
    <dgm:pt modelId="{102C0243-321E-431A-9224-F6B0865BC3EC}">
      <dgm:prSet phldrT="[Текст]"/>
      <dgm:spPr/>
      <dgm:t>
        <a:bodyPr/>
        <a:lstStyle/>
        <a:p>
          <a:pPr algn="ctr"/>
          <a:r>
            <a:rPr lang="ru-RU" dirty="0" smtClean="0"/>
            <a:t>Продовольственная независимость</a:t>
          </a:r>
          <a:endParaRPr lang="ru-RU" dirty="0"/>
        </a:p>
      </dgm:t>
    </dgm:pt>
    <dgm:pt modelId="{C919840A-10A9-4E16-BC3C-463989969AFD}" type="parTrans" cxnId="{CF1CA080-6054-46BB-BECE-7B5198C2511B}">
      <dgm:prSet/>
      <dgm:spPr/>
      <dgm:t>
        <a:bodyPr/>
        <a:lstStyle/>
        <a:p>
          <a:endParaRPr lang="ru-RU"/>
        </a:p>
      </dgm:t>
    </dgm:pt>
    <dgm:pt modelId="{805070E6-AC85-4A08-A86C-D636CC1AA356}" type="sibTrans" cxnId="{CF1CA080-6054-46BB-BECE-7B5198C2511B}">
      <dgm:prSet/>
      <dgm:spPr/>
      <dgm:t>
        <a:bodyPr/>
        <a:lstStyle/>
        <a:p>
          <a:endParaRPr lang="ru-RU"/>
        </a:p>
      </dgm:t>
    </dgm:pt>
    <dgm:pt modelId="{8D006300-330C-41A8-8F06-92F1EF09FFFA}">
      <dgm:prSet phldrT="[Текст]"/>
      <dgm:spPr/>
      <dgm:t>
        <a:bodyPr/>
        <a:lstStyle/>
        <a:p>
          <a:r>
            <a:rPr lang="ru-RU" dirty="0" smtClean="0"/>
            <a:t>Продовольственное </a:t>
          </a:r>
          <a:r>
            <a:rPr lang="ru-RU" dirty="0" err="1" smtClean="0"/>
            <a:t>самообеспечение</a:t>
          </a:r>
          <a:endParaRPr lang="ru-RU" dirty="0"/>
        </a:p>
      </dgm:t>
    </dgm:pt>
    <dgm:pt modelId="{65251208-37B0-4470-A376-DB23B02AF55E}" type="parTrans" cxnId="{8733AA39-8173-4150-ABEF-D242ED7976B2}">
      <dgm:prSet/>
      <dgm:spPr/>
      <dgm:t>
        <a:bodyPr/>
        <a:lstStyle/>
        <a:p>
          <a:endParaRPr lang="ru-RU"/>
        </a:p>
      </dgm:t>
    </dgm:pt>
    <dgm:pt modelId="{0B382AEC-D744-4D2C-8C24-71A1BE59CDD2}" type="sibTrans" cxnId="{8733AA39-8173-4150-ABEF-D242ED7976B2}">
      <dgm:prSet/>
      <dgm:spPr/>
      <dgm:t>
        <a:bodyPr/>
        <a:lstStyle/>
        <a:p>
          <a:endParaRPr lang="ru-RU"/>
        </a:p>
      </dgm:t>
    </dgm:pt>
    <dgm:pt modelId="{DC85C02E-F58A-4BDD-BAB2-FD5E0ACD7A03}">
      <dgm:prSet custT="1"/>
      <dgm:spPr/>
      <dgm:t>
        <a:bodyPr/>
        <a:lstStyle/>
        <a:p>
          <a:r>
            <a:rPr lang="ru-RU" sz="1800" b="1" dirty="0" smtClean="0"/>
            <a:t> В стране</a:t>
          </a:r>
          <a:endParaRPr lang="ru-RU" sz="1800" b="1" dirty="0"/>
        </a:p>
      </dgm:t>
    </dgm:pt>
    <dgm:pt modelId="{722A0898-BE90-4717-B79F-6EC86B73A271}" type="parTrans" cxnId="{AAC51EB2-30D0-466B-A7ED-741D5640B981}">
      <dgm:prSet/>
      <dgm:spPr/>
      <dgm:t>
        <a:bodyPr/>
        <a:lstStyle/>
        <a:p>
          <a:endParaRPr lang="ru-RU"/>
        </a:p>
      </dgm:t>
    </dgm:pt>
    <dgm:pt modelId="{34C82796-F21E-4970-95ED-7460C9F09739}" type="sibTrans" cxnId="{AAC51EB2-30D0-466B-A7ED-741D5640B981}">
      <dgm:prSet/>
      <dgm:spPr/>
      <dgm:t>
        <a:bodyPr/>
        <a:lstStyle/>
        <a:p>
          <a:endParaRPr lang="ru-RU"/>
        </a:p>
      </dgm:t>
    </dgm:pt>
    <dgm:pt modelId="{6585E887-94B1-4408-BC26-B10B8BE72003}">
      <dgm:prSet custT="1"/>
      <dgm:spPr/>
      <dgm:t>
        <a:bodyPr/>
        <a:lstStyle/>
        <a:p>
          <a:r>
            <a:rPr lang="ru-RU" sz="2000" b="1" dirty="0" smtClean="0"/>
            <a:t>В регионе</a:t>
          </a:r>
          <a:endParaRPr lang="ru-RU" sz="2000" b="1" dirty="0"/>
        </a:p>
      </dgm:t>
    </dgm:pt>
    <dgm:pt modelId="{CB22C232-F4DC-4F23-AF53-C4C0701F9022}" type="parTrans" cxnId="{C8E5F8D1-EFC4-4986-A0CB-E777C53D539D}">
      <dgm:prSet/>
      <dgm:spPr/>
      <dgm:t>
        <a:bodyPr/>
        <a:lstStyle/>
        <a:p>
          <a:endParaRPr lang="ru-RU"/>
        </a:p>
      </dgm:t>
    </dgm:pt>
    <dgm:pt modelId="{F8BA1085-BB93-4A13-B631-DF1AFA333F54}" type="sibTrans" cxnId="{C8E5F8D1-EFC4-4986-A0CB-E777C53D539D}">
      <dgm:prSet/>
      <dgm:spPr/>
      <dgm:t>
        <a:bodyPr/>
        <a:lstStyle/>
        <a:p>
          <a:endParaRPr lang="ru-RU"/>
        </a:p>
      </dgm:t>
    </dgm:pt>
    <dgm:pt modelId="{5F25F022-EF6B-4A31-B70B-B8CFE2EC4118}">
      <dgm:prSet/>
      <dgm:spPr/>
      <dgm:t>
        <a:bodyPr/>
        <a:lstStyle/>
        <a:p>
          <a:r>
            <a:rPr lang="ru-RU" sz="1900" dirty="0" smtClean="0"/>
            <a:t> Физическая доступность - рост и достаточное предложение на душу населения основных продуктов питания собственного производства  (мясо, молоко, овощи)</a:t>
          </a:r>
          <a:endParaRPr lang="ru-RU" sz="1900" dirty="0"/>
        </a:p>
      </dgm:t>
    </dgm:pt>
    <dgm:pt modelId="{99EEDF53-B527-46FF-94FC-7BE34EED5A58}" type="parTrans" cxnId="{844AB6F0-6571-4473-883D-46C6B1B45EAA}">
      <dgm:prSet/>
      <dgm:spPr/>
      <dgm:t>
        <a:bodyPr/>
        <a:lstStyle/>
        <a:p>
          <a:endParaRPr lang="ru-RU"/>
        </a:p>
      </dgm:t>
    </dgm:pt>
    <dgm:pt modelId="{63E3184A-8543-4E23-9561-4C769D9EA40A}" type="sibTrans" cxnId="{844AB6F0-6571-4473-883D-46C6B1B45EAA}">
      <dgm:prSet/>
      <dgm:spPr/>
      <dgm:t>
        <a:bodyPr/>
        <a:lstStyle/>
        <a:p>
          <a:endParaRPr lang="ru-RU"/>
        </a:p>
      </dgm:t>
    </dgm:pt>
    <dgm:pt modelId="{243C9275-C507-482E-951F-9C7A4BE9081E}">
      <dgm:prSet/>
      <dgm:spPr/>
      <dgm:t>
        <a:bodyPr/>
        <a:lstStyle/>
        <a:p>
          <a:r>
            <a:rPr lang="ru-RU" sz="1900" dirty="0" smtClean="0"/>
            <a:t> Экономическая доступность –возможности граждан приобретать на свои доходы необходимые продовольственные корзины.</a:t>
          </a:r>
          <a:endParaRPr lang="ru-RU" sz="1900" dirty="0"/>
        </a:p>
      </dgm:t>
    </dgm:pt>
    <dgm:pt modelId="{9027AD56-573A-46A9-AC61-992CDD025716}" type="parTrans" cxnId="{F1C2E472-6F6F-4375-9334-4C2E3A21DFD7}">
      <dgm:prSet/>
      <dgm:spPr/>
      <dgm:t>
        <a:bodyPr/>
        <a:lstStyle/>
        <a:p>
          <a:endParaRPr lang="ru-RU"/>
        </a:p>
      </dgm:t>
    </dgm:pt>
    <dgm:pt modelId="{95DDFA92-4DFC-4E7B-9133-89EE294BAE84}" type="sibTrans" cxnId="{F1C2E472-6F6F-4375-9334-4C2E3A21DFD7}">
      <dgm:prSet/>
      <dgm:spPr/>
      <dgm:t>
        <a:bodyPr/>
        <a:lstStyle/>
        <a:p>
          <a:endParaRPr lang="ru-RU"/>
        </a:p>
      </dgm:t>
    </dgm:pt>
    <dgm:pt modelId="{03EEAA34-0728-41C2-BCC2-31E01B009CC1}">
      <dgm:prSet/>
      <dgm:spPr/>
      <dgm:t>
        <a:bodyPr/>
        <a:lstStyle/>
        <a:p>
          <a:r>
            <a:rPr lang="ru-RU" sz="1900" dirty="0" smtClean="0"/>
            <a:t>Безопасность продукции - качество </a:t>
          </a:r>
          <a:endParaRPr lang="ru-RU" sz="1900" dirty="0"/>
        </a:p>
      </dgm:t>
    </dgm:pt>
    <dgm:pt modelId="{4F277409-AA1E-4174-95E2-904B68BDFA47}" type="parTrans" cxnId="{ECF045FC-7AAB-43A7-A454-B889A5006FA9}">
      <dgm:prSet/>
      <dgm:spPr/>
      <dgm:t>
        <a:bodyPr/>
        <a:lstStyle/>
        <a:p>
          <a:endParaRPr lang="ru-RU"/>
        </a:p>
      </dgm:t>
    </dgm:pt>
    <dgm:pt modelId="{0272ABD4-20DC-41AE-AE7F-1C7712202509}" type="sibTrans" cxnId="{ECF045FC-7AAB-43A7-A454-B889A5006FA9}">
      <dgm:prSet/>
      <dgm:spPr/>
      <dgm:t>
        <a:bodyPr/>
        <a:lstStyle/>
        <a:p>
          <a:endParaRPr lang="ru-RU"/>
        </a:p>
      </dgm:t>
    </dgm:pt>
    <dgm:pt modelId="{0FC6C301-BA34-4FFE-99E4-6BF61FE8CECE}">
      <dgm:prSet/>
      <dgm:spPr/>
      <dgm:t>
        <a:bodyPr/>
        <a:lstStyle/>
        <a:p>
          <a:endParaRPr lang="ru-RU" sz="1900" dirty="0"/>
        </a:p>
      </dgm:t>
    </dgm:pt>
    <dgm:pt modelId="{D6FD036B-1593-44DC-91E6-1A0A4BE747FC}" type="parTrans" cxnId="{73C6E4CB-D6E4-44AD-A235-A388E66D7394}">
      <dgm:prSet/>
      <dgm:spPr/>
      <dgm:t>
        <a:bodyPr/>
        <a:lstStyle/>
        <a:p>
          <a:endParaRPr lang="ru-RU"/>
        </a:p>
      </dgm:t>
    </dgm:pt>
    <dgm:pt modelId="{65146CD7-2F1B-4F28-86E5-0D6E1F4664E2}" type="sibTrans" cxnId="{73C6E4CB-D6E4-44AD-A235-A388E66D7394}">
      <dgm:prSet/>
      <dgm:spPr/>
      <dgm:t>
        <a:bodyPr/>
        <a:lstStyle/>
        <a:p>
          <a:endParaRPr lang="ru-RU"/>
        </a:p>
      </dgm:t>
    </dgm:pt>
    <dgm:pt modelId="{180C92AF-9D3F-41D2-87C0-83C14F180418}">
      <dgm:prSet/>
      <dgm:spPr/>
      <dgm:t>
        <a:bodyPr/>
        <a:lstStyle/>
        <a:p>
          <a:r>
            <a:rPr lang="ru-RU" sz="1600" dirty="0" smtClean="0"/>
            <a:t> Физическая доступность -достижение пороговых значений для перечня продуктов внутреннего рынка . </a:t>
          </a:r>
          <a:endParaRPr lang="ru-RU" sz="1600" dirty="0"/>
        </a:p>
      </dgm:t>
    </dgm:pt>
    <dgm:pt modelId="{F632EFD3-D5B9-435A-8B71-DB93276D60F1}" type="parTrans" cxnId="{751A722F-ECB8-4402-A684-1C98E0ECB7BE}">
      <dgm:prSet/>
      <dgm:spPr/>
      <dgm:t>
        <a:bodyPr/>
        <a:lstStyle/>
        <a:p>
          <a:endParaRPr lang="ru-RU"/>
        </a:p>
      </dgm:t>
    </dgm:pt>
    <dgm:pt modelId="{7460F34F-21D5-4908-81A2-E3004A8BD928}" type="sibTrans" cxnId="{751A722F-ECB8-4402-A684-1C98E0ECB7BE}">
      <dgm:prSet/>
      <dgm:spPr/>
      <dgm:t>
        <a:bodyPr/>
        <a:lstStyle/>
        <a:p>
          <a:endParaRPr lang="ru-RU"/>
        </a:p>
      </dgm:t>
    </dgm:pt>
    <dgm:pt modelId="{DA491BAA-DA8E-44F4-85B7-EF853743A19C}">
      <dgm:prSet/>
      <dgm:spPr/>
      <dgm:t>
        <a:bodyPr/>
        <a:lstStyle/>
        <a:p>
          <a:r>
            <a:rPr lang="ru-RU" sz="1600" dirty="0" smtClean="0"/>
            <a:t>Безопасность продукции  - качество. </a:t>
          </a:r>
          <a:endParaRPr lang="ru-RU" sz="1600" dirty="0"/>
        </a:p>
      </dgm:t>
    </dgm:pt>
    <dgm:pt modelId="{99F4038D-4703-4608-80DF-C1DF09A87042}" type="parTrans" cxnId="{1DCC5FA8-FD7D-4835-853A-D6C91AF5306F}">
      <dgm:prSet/>
      <dgm:spPr/>
      <dgm:t>
        <a:bodyPr/>
        <a:lstStyle/>
        <a:p>
          <a:endParaRPr lang="ru-RU"/>
        </a:p>
      </dgm:t>
    </dgm:pt>
    <dgm:pt modelId="{ECC5E335-4C0B-40C1-B93F-BC88CB2940F0}" type="sibTrans" cxnId="{1DCC5FA8-FD7D-4835-853A-D6C91AF5306F}">
      <dgm:prSet/>
      <dgm:spPr/>
      <dgm:t>
        <a:bodyPr/>
        <a:lstStyle/>
        <a:p>
          <a:endParaRPr lang="ru-RU"/>
        </a:p>
      </dgm:t>
    </dgm:pt>
    <dgm:pt modelId="{4B6A0B77-6384-4A97-9628-FE4D626452F2}">
      <dgm:prSet/>
      <dgm:spPr/>
      <dgm:t>
        <a:bodyPr/>
        <a:lstStyle/>
        <a:p>
          <a:r>
            <a:rPr lang="ru-RU" sz="1600" dirty="0" smtClean="0"/>
            <a:t> Экономическая доступность - возможность приобретения продуктов по сложившимся ценам в объемах и ассортименте, которые не меньше установленных норм потребления.</a:t>
          </a:r>
          <a:endParaRPr lang="ru-RU" sz="1600" dirty="0"/>
        </a:p>
      </dgm:t>
    </dgm:pt>
    <dgm:pt modelId="{2A78EA32-BF5A-4132-8484-E2F158ABE9E7}" type="parTrans" cxnId="{1BF951AF-F3D6-44A1-888F-CEC56C71BA25}">
      <dgm:prSet/>
      <dgm:spPr/>
      <dgm:t>
        <a:bodyPr/>
        <a:lstStyle/>
        <a:p>
          <a:endParaRPr lang="ru-RU"/>
        </a:p>
      </dgm:t>
    </dgm:pt>
    <dgm:pt modelId="{AC38AFC3-D163-49E2-8066-BC563B152A88}" type="sibTrans" cxnId="{1BF951AF-F3D6-44A1-888F-CEC56C71BA25}">
      <dgm:prSet/>
      <dgm:spPr/>
      <dgm:t>
        <a:bodyPr/>
        <a:lstStyle/>
        <a:p>
          <a:endParaRPr lang="ru-RU"/>
        </a:p>
      </dgm:t>
    </dgm:pt>
    <dgm:pt modelId="{27BE0139-23C8-45F0-8141-E8E0E692FF7E}">
      <dgm:prSet/>
      <dgm:spPr/>
      <dgm:t>
        <a:bodyPr/>
        <a:lstStyle/>
        <a:p>
          <a:endParaRPr lang="ru-RU" sz="1600" dirty="0"/>
        </a:p>
      </dgm:t>
    </dgm:pt>
    <dgm:pt modelId="{2234F124-7B4A-4BDA-B560-CE31F6B6B460}" type="parTrans" cxnId="{DE5993D5-E201-4AAC-9EB8-008EDD47C05A}">
      <dgm:prSet/>
      <dgm:spPr/>
      <dgm:t>
        <a:bodyPr/>
        <a:lstStyle/>
        <a:p>
          <a:endParaRPr lang="ru-RU"/>
        </a:p>
      </dgm:t>
    </dgm:pt>
    <dgm:pt modelId="{E8A62890-9690-41AE-B338-EFABC6358CEF}" type="sibTrans" cxnId="{DE5993D5-E201-4AAC-9EB8-008EDD47C05A}">
      <dgm:prSet/>
      <dgm:spPr/>
      <dgm:t>
        <a:bodyPr/>
        <a:lstStyle/>
        <a:p>
          <a:endParaRPr lang="ru-RU"/>
        </a:p>
      </dgm:t>
    </dgm:pt>
    <dgm:pt modelId="{F83D84ED-8428-4C66-BD77-F56A14027D7B}">
      <dgm:prSet/>
      <dgm:spPr/>
      <dgm:t>
        <a:bodyPr/>
        <a:lstStyle/>
        <a:p>
          <a:endParaRPr lang="ru-RU" sz="1600" dirty="0"/>
        </a:p>
      </dgm:t>
    </dgm:pt>
    <dgm:pt modelId="{83624DE9-2FED-42E4-AEE5-3ECFA3C80A57}" type="parTrans" cxnId="{24E465F4-8AC8-44FA-AD99-1A1FD57C1F2B}">
      <dgm:prSet/>
      <dgm:spPr/>
      <dgm:t>
        <a:bodyPr/>
        <a:lstStyle/>
        <a:p>
          <a:endParaRPr lang="ru-RU"/>
        </a:p>
      </dgm:t>
    </dgm:pt>
    <dgm:pt modelId="{2CEDF83A-F81B-43FB-A5D2-431E00D405D4}" type="sibTrans" cxnId="{24E465F4-8AC8-44FA-AD99-1A1FD57C1F2B}">
      <dgm:prSet/>
      <dgm:spPr/>
      <dgm:t>
        <a:bodyPr/>
        <a:lstStyle/>
        <a:p>
          <a:endParaRPr lang="ru-RU"/>
        </a:p>
      </dgm:t>
    </dgm:pt>
    <dgm:pt modelId="{36F9CD8E-3F08-4541-8A96-0E8ADF6559F6}">
      <dgm:prSet/>
      <dgm:spPr/>
      <dgm:t>
        <a:bodyPr/>
        <a:lstStyle/>
        <a:p>
          <a:endParaRPr lang="ru-RU" sz="1900" dirty="0"/>
        </a:p>
      </dgm:t>
    </dgm:pt>
    <dgm:pt modelId="{C8136F72-C097-4BE0-97C3-1B4F3E144779}" type="parTrans" cxnId="{853BD540-FBB3-49B4-86CB-D4F870890B2F}">
      <dgm:prSet/>
      <dgm:spPr/>
      <dgm:t>
        <a:bodyPr/>
        <a:lstStyle/>
        <a:p>
          <a:endParaRPr lang="ru-RU"/>
        </a:p>
      </dgm:t>
    </dgm:pt>
    <dgm:pt modelId="{E57BC135-F33F-4D46-BC84-D9903E0ED949}" type="sibTrans" cxnId="{853BD540-FBB3-49B4-86CB-D4F870890B2F}">
      <dgm:prSet/>
      <dgm:spPr/>
      <dgm:t>
        <a:bodyPr/>
        <a:lstStyle/>
        <a:p>
          <a:endParaRPr lang="ru-RU"/>
        </a:p>
      </dgm:t>
    </dgm:pt>
    <dgm:pt modelId="{1BF191E2-89C4-4E12-9F69-795371E8C2D8}">
      <dgm:prSet/>
      <dgm:spPr/>
      <dgm:t>
        <a:bodyPr/>
        <a:lstStyle/>
        <a:p>
          <a:endParaRPr lang="ru-RU" sz="1900" dirty="0"/>
        </a:p>
      </dgm:t>
    </dgm:pt>
    <dgm:pt modelId="{8744BD4E-BE0F-4534-A5F1-8C1F97B4A0C2}" type="parTrans" cxnId="{A9F468FB-BC9C-4FE0-8031-8B9AD3005F47}">
      <dgm:prSet/>
      <dgm:spPr/>
      <dgm:t>
        <a:bodyPr/>
        <a:lstStyle/>
        <a:p>
          <a:endParaRPr lang="ru-RU"/>
        </a:p>
      </dgm:t>
    </dgm:pt>
    <dgm:pt modelId="{9F90D97D-37B1-4E52-AE14-0C7829CE0D05}" type="sibTrans" cxnId="{A9F468FB-BC9C-4FE0-8031-8B9AD3005F47}">
      <dgm:prSet/>
      <dgm:spPr/>
      <dgm:t>
        <a:bodyPr/>
        <a:lstStyle/>
        <a:p>
          <a:endParaRPr lang="ru-RU"/>
        </a:p>
      </dgm:t>
    </dgm:pt>
    <dgm:pt modelId="{194D4A02-00F8-4DDD-ACB4-1F65175971DE}" type="pres">
      <dgm:prSet presAssocID="{1ACF4CAD-715E-483B-9FDE-DBF1B8B186E3}" presName="Name0" presStyleCnt="0">
        <dgm:presLayoutVars>
          <dgm:dir/>
          <dgm:animLvl val="lvl"/>
          <dgm:resizeHandles val="exact"/>
        </dgm:presLayoutVars>
      </dgm:prSet>
      <dgm:spPr/>
    </dgm:pt>
    <dgm:pt modelId="{C4F57AB2-217E-44E9-A837-15F69382A9C2}" type="pres">
      <dgm:prSet presAssocID="{102C0243-321E-431A-9224-F6B0865BC3EC}" presName="composite" presStyleCnt="0"/>
      <dgm:spPr/>
    </dgm:pt>
    <dgm:pt modelId="{E07BAF86-C494-4921-8335-BF349245DF51}" type="pres">
      <dgm:prSet presAssocID="{102C0243-321E-431A-9224-F6B0865BC3EC}" presName="parTx" presStyleLbl="alignNode1" presStyleIdx="0" presStyleCnt="2" custScaleY="171411" custLinFactNeighborX="-745" custLinFactNeighborY="-6624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56F4CE-7BA2-4442-B678-2E963E742708}" type="pres">
      <dgm:prSet presAssocID="{102C0243-321E-431A-9224-F6B0865BC3EC}" presName="desTx" presStyleLbl="alignAccFollowNode1" presStyleIdx="0" presStyleCnt="2" custScaleY="95739" custLinFactNeighborX="-1" custLinFactNeighborY="-259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69B98F-C9D9-478E-9B2B-959C60226AE3}" type="pres">
      <dgm:prSet presAssocID="{805070E6-AC85-4A08-A86C-D636CC1AA356}" presName="space" presStyleCnt="0"/>
      <dgm:spPr/>
    </dgm:pt>
    <dgm:pt modelId="{52C00312-80D1-47A4-AB42-76AE8FFE77A3}" type="pres">
      <dgm:prSet presAssocID="{8D006300-330C-41A8-8F06-92F1EF09FFFA}" presName="composite" presStyleCnt="0"/>
      <dgm:spPr/>
    </dgm:pt>
    <dgm:pt modelId="{EA1DEAB3-B2B5-4130-AAF7-F096610F966E}" type="pres">
      <dgm:prSet presAssocID="{8D006300-330C-41A8-8F06-92F1EF09FFFA}" presName="parTx" presStyleLbl="alignNode1" presStyleIdx="1" presStyleCnt="2" custScaleY="120102" custLinFactY="-34135" custLinFactNeighborX="1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5E38D8-A91B-4C0C-9931-2CECFF490C7C}" type="pres">
      <dgm:prSet presAssocID="{8D006300-330C-41A8-8F06-92F1EF09FFFA}" presName="desTx" presStyleLbl="alignAccFollowNode1" presStyleIdx="1" presStyleCnt="2" custScaleY="97543" custLinFactNeighborX="-1488" custLinFactNeighborY="-249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2EBF15-7755-4F64-8938-39743F773287}" type="presOf" srcId="{4B6A0B77-6384-4A97-9628-FE4D626452F2}" destId="{5556F4CE-7BA2-4442-B678-2E963E742708}" srcOrd="0" destOrd="3" presId="urn:microsoft.com/office/officeart/2005/8/layout/hList1"/>
    <dgm:cxn modelId="{1DCC5FA8-FD7D-4835-853A-D6C91AF5306F}" srcId="{102C0243-321E-431A-9224-F6B0865BC3EC}" destId="{DA491BAA-DA8E-44F4-85B7-EF853743A19C}" srcOrd="5" destOrd="0" parTransId="{99F4038D-4703-4608-80DF-C1DF09A87042}" sibTransId="{ECC5E335-4C0B-40C1-B93F-BC88CB2940F0}"/>
    <dgm:cxn modelId="{031904BC-1BCF-42CC-AFB6-434F2EBBA8E1}" type="presOf" srcId="{0FC6C301-BA34-4FFE-99E4-6BF61FE8CECE}" destId="{EC5E38D8-A91B-4C0C-9931-2CECFF490C7C}" srcOrd="0" destOrd="6" presId="urn:microsoft.com/office/officeart/2005/8/layout/hList1"/>
    <dgm:cxn modelId="{F7D6FEE1-79BF-4838-9239-3CD1F902796E}" type="presOf" srcId="{27BE0139-23C8-45F0-8141-E8E0E692FF7E}" destId="{5556F4CE-7BA2-4442-B678-2E963E742708}" srcOrd="0" destOrd="2" presId="urn:microsoft.com/office/officeart/2005/8/layout/hList1"/>
    <dgm:cxn modelId="{F1C2E472-6F6F-4375-9334-4C2E3A21DFD7}" srcId="{8D006300-330C-41A8-8F06-92F1EF09FFFA}" destId="{243C9275-C507-482E-951F-9C7A4BE9081E}" srcOrd="3" destOrd="0" parTransId="{9027AD56-573A-46A9-AC61-992CDD025716}" sibTransId="{95DDFA92-4DFC-4E7B-9133-89EE294BAE84}"/>
    <dgm:cxn modelId="{853BD540-FBB3-49B4-86CB-D4F870890B2F}" srcId="{8D006300-330C-41A8-8F06-92F1EF09FFFA}" destId="{36F9CD8E-3F08-4541-8A96-0E8ADF6559F6}" srcOrd="2" destOrd="0" parTransId="{C8136F72-C097-4BE0-97C3-1B4F3E144779}" sibTransId="{E57BC135-F33F-4D46-BC84-D9903E0ED949}"/>
    <dgm:cxn modelId="{751A722F-ECB8-4402-A684-1C98E0ECB7BE}" srcId="{102C0243-321E-431A-9224-F6B0865BC3EC}" destId="{180C92AF-9D3F-41D2-87C0-83C14F180418}" srcOrd="1" destOrd="0" parTransId="{F632EFD3-D5B9-435A-8B71-DB93276D60F1}" sibTransId="{7460F34F-21D5-4908-81A2-E3004A8BD928}"/>
    <dgm:cxn modelId="{428115B5-D225-474D-8E4B-2449D7900372}" type="presOf" srcId="{8D006300-330C-41A8-8F06-92F1EF09FFFA}" destId="{EA1DEAB3-B2B5-4130-AAF7-F096610F966E}" srcOrd="0" destOrd="0" presId="urn:microsoft.com/office/officeart/2005/8/layout/hList1"/>
    <dgm:cxn modelId="{E0CCEB59-7A2E-4DEA-AD3B-3E7D8705391C}" type="presOf" srcId="{180C92AF-9D3F-41D2-87C0-83C14F180418}" destId="{5556F4CE-7BA2-4442-B678-2E963E742708}" srcOrd="0" destOrd="1" presId="urn:microsoft.com/office/officeart/2005/8/layout/hList1"/>
    <dgm:cxn modelId="{A9F468FB-BC9C-4FE0-8031-8B9AD3005F47}" srcId="{8D006300-330C-41A8-8F06-92F1EF09FFFA}" destId="{1BF191E2-89C4-4E12-9F69-795371E8C2D8}" srcOrd="4" destOrd="0" parTransId="{8744BD4E-BE0F-4534-A5F1-8C1F97B4A0C2}" sibTransId="{9F90D97D-37B1-4E52-AE14-0C7829CE0D05}"/>
    <dgm:cxn modelId="{C16517BE-CDB0-4AAC-8CE7-6A37D224BA5D}" type="presOf" srcId="{5F25F022-EF6B-4A31-B70B-B8CFE2EC4118}" destId="{EC5E38D8-A91B-4C0C-9931-2CECFF490C7C}" srcOrd="0" destOrd="1" presId="urn:microsoft.com/office/officeart/2005/8/layout/hList1"/>
    <dgm:cxn modelId="{B6AAACB7-CF49-46F9-8C50-52AFA895DF50}" type="presOf" srcId="{36F9CD8E-3F08-4541-8A96-0E8ADF6559F6}" destId="{EC5E38D8-A91B-4C0C-9931-2CECFF490C7C}" srcOrd="0" destOrd="2" presId="urn:microsoft.com/office/officeart/2005/8/layout/hList1"/>
    <dgm:cxn modelId="{C8E5F8D1-EFC4-4986-A0CB-E777C53D539D}" srcId="{8D006300-330C-41A8-8F06-92F1EF09FFFA}" destId="{6585E887-94B1-4408-BC26-B10B8BE72003}" srcOrd="0" destOrd="0" parTransId="{CB22C232-F4DC-4F23-AF53-C4C0701F9022}" sibTransId="{F8BA1085-BB93-4A13-B631-DF1AFA333F54}"/>
    <dgm:cxn modelId="{275A55C7-9B68-49D5-9E88-CB4FB91D91F1}" type="presOf" srcId="{DA491BAA-DA8E-44F4-85B7-EF853743A19C}" destId="{5556F4CE-7BA2-4442-B678-2E963E742708}" srcOrd="0" destOrd="5" presId="urn:microsoft.com/office/officeart/2005/8/layout/hList1"/>
    <dgm:cxn modelId="{BA675912-0C9D-406A-99C6-3AC7F8CBAD36}" type="presOf" srcId="{243C9275-C507-482E-951F-9C7A4BE9081E}" destId="{EC5E38D8-A91B-4C0C-9931-2CECFF490C7C}" srcOrd="0" destOrd="3" presId="urn:microsoft.com/office/officeart/2005/8/layout/hList1"/>
    <dgm:cxn modelId="{CF1CA080-6054-46BB-BECE-7B5198C2511B}" srcId="{1ACF4CAD-715E-483B-9FDE-DBF1B8B186E3}" destId="{102C0243-321E-431A-9224-F6B0865BC3EC}" srcOrd="0" destOrd="0" parTransId="{C919840A-10A9-4E16-BC3C-463989969AFD}" sibTransId="{805070E6-AC85-4A08-A86C-D636CC1AA356}"/>
    <dgm:cxn modelId="{DE5993D5-E201-4AAC-9EB8-008EDD47C05A}" srcId="{102C0243-321E-431A-9224-F6B0865BC3EC}" destId="{27BE0139-23C8-45F0-8141-E8E0E692FF7E}" srcOrd="2" destOrd="0" parTransId="{2234F124-7B4A-4BDA-B560-CE31F6B6B460}" sibTransId="{E8A62890-9690-41AE-B338-EFABC6358CEF}"/>
    <dgm:cxn modelId="{E164102B-0CED-418F-B1FA-A854972959CA}" type="presOf" srcId="{03EEAA34-0728-41C2-BCC2-31E01B009CC1}" destId="{EC5E38D8-A91B-4C0C-9931-2CECFF490C7C}" srcOrd="0" destOrd="5" presId="urn:microsoft.com/office/officeart/2005/8/layout/hList1"/>
    <dgm:cxn modelId="{AAC51EB2-30D0-466B-A7ED-741D5640B981}" srcId="{102C0243-321E-431A-9224-F6B0865BC3EC}" destId="{DC85C02E-F58A-4BDD-BAB2-FD5E0ACD7A03}" srcOrd="0" destOrd="0" parTransId="{722A0898-BE90-4717-B79F-6EC86B73A271}" sibTransId="{34C82796-F21E-4970-95ED-7460C9F09739}"/>
    <dgm:cxn modelId="{844AB6F0-6571-4473-883D-46C6B1B45EAA}" srcId="{8D006300-330C-41A8-8F06-92F1EF09FFFA}" destId="{5F25F022-EF6B-4A31-B70B-B8CFE2EC4118}" srcOrd="1" destOrd="0" parTransId="{99EEDF53-B527-46FF-94FC-7BE34EED5A58}" sibTransId="{63E3184A-8543-4E23-9561-4C769D9EA40A}"/>
    <dgm:cxn modelId="{16129BEB-BA87-457C-A0B6-D77C77FF5816}" type="presOf" srcId="{1BF191E2-89C4-4E12-9F69-795371E8C2D8}" destId="{EC5E38D8-A91B-4C0C-9931-2CECFF490C7C}" srcOrd="0" destOrd="4" presId="urn:microsoft.com/office/officeart/2005/8/layout/hList1"/>
    <dgm:cxn modelId="{9AD538F5-A5EE-425E-B976-B3351D803A78}" type="presOf" srcId="{6585E887-94B1-4408-BC26-B10B8BE72003}" destId="{EC5E38D8-A91B-4C0C-9931-2CECFF490C7C}" srcOrd="0" destOrd="0" presId="urn:microsoft.com/office/officeart/2005/8/layout/hList1"/>
    <dgm:cxn modelId="{ECF045FC-7AAB-43A7-A454-B889A5006FA9}" srcId="{8D006300-330C-41A8-8F06-92F1EF09FFFA}" destId="{03EEAA34-0728-41C2-BCC2-31E01B009CC1}" srcOrd="5" destOrd="0" parTransId="{4F277409-AA1E-4174-95E2-904B68BDFA47}" sibTransId="{0272ABD4-20DC-41AE-AE7F-1C7712202509}"/>
    <dgm:cxn modelId="{8733AA39-8173-4150-ABEF-D242ED7976B2}" srcId="{1ACF4CAD-715E-483B-9FDE-DBF1B8B186E3}" destId="{8D006300-330C-41A8-8F06-92F1EF09FFFA}" srcOrd="1" destOrd="0" parTransId="{65251208-37B0-4470-A376-DB23B02AF55E}" sibTransId="{0B382AEC-D744-4D2C-8C24-71A1BE59CDD2}"/>
    <dgm:cxn modelId="{1BF951AF-F3D6-44A1-888F-CEC56C71BA25}" srcId="{102C0243-321E-431A-9224-F6B0865BC3EC}" destId="{4B6A0B77-6384-4A97-9628-FE4D626452F2}" srcOrd="3" destOrd="0" parTransId="{2A78EA32-BF5A-4132-8484-E2F158ABE9E7}" sibTransId="{AC38AFC3-D163-49E2-8066-BC563B152A88}"/>
    <dgm:cxn modelId="{6533A689-0803-4E57-9F85-11CB94574937}" type="presOf" srcId="{1ACF4CAD-715E-483B-9FDE-DBF1B8B186E3}" destId="{194D4A02-00F8-4DDD-ACB4-1F65175971DE}" srcOrd="0" destOrd="0" presId="urn:microsoft.com/office/officeart/2005/8/layout/hList1"/>
    <dgm:cxn modelId="{73C6E4CB-D6E4-44AD-A235-A388E66D7394}" srcId="{8D006300-330C-41A8-8F06-92F1EF09FFFA}" destId="{0FC6C301-BA34-4FFE-99E4-6BF61FE8CECE}" srcOrd="6" destOrd="0" parTransId="{D6FD036B-1593-44DC-91E6-1A0A4BE747FC}" sibTransId="{65146CD7-2F1B-4F28-86E5-0D6E1F4664E2}"/>
    <dgm:cxn modelId="{A7953858-6C95-43A8-B923-95987C32E156}" type="presOf" srcId="{F83D84ED-8428-4C66-BD77-F56A14027D7B}" destId="{5556F4CE-7BA2-4442-B678-2E963E742708}" srcOrd="0" destOrd="4" presId="urn:microsoft.com/office/officeart/2005/8/layout/hList1"/>
    <dgm:cxn modelId="{24E465F4-8AC8-44FA-AD99-1A1FD57C1F2B}" srcId="{102C0243-321E-431A-9224-F6B0865BC3EC}" destId="{F83D84ED-8428-4C66-BD77-F56A14027D7B}" srcOrd="4" destOrd="0" parTransId="{83624DE9-2FED-42E4-AEE5-3ECFA3C80A57}" sibTransId="{2CEDF83A-F81B-43FB-A5D2-431E00D405D4}"/>
    <dgm:cxn modelId="{1F73BB47-8304-4168-9BED-592404ABDB95}" type="presOf" srcId="{DC85C02E-F58A-4BDD-BAB2-FD5E0ACD7A03}" destId="{5556F4CE-7BA2-4442-B678-2E963E742708}" srcOrd="0" destOrd="0" presId="urn:microsoft.com/office/officeart/2005/8/layout/hList1"/>
    <dgm:cxn modelId="{2784CB92-140D-4EE7-9B6B-F112062D1180}" type="presOf" srcId="{102C0243-321E-431A-9224-F6B0865BC3EC}" destId="{E07BAF86-C494-4921-8335-BF349245DF51}" srcOrd="0" destOrd="0" presId="urn:microsoft.com/office/officeart/2005/8/layout/hList1"/>
    <dgm:cxn modelId="{8CFE8ABE-09DB-4477-A09E-1D2BC1BEA356}" type="presParOf" srcId="{194D4A02-00F8-4DDD-ACB4-1F65175971DE}" destId="{C4F57AB2-217E-44E9-A837-15F69382A9C2}" srcOrd="0" destOrd="0" presId="urn:microsoft.com/office/officeart/2005/8/layout/hList1"/>
    <dgm:cxn modelId="{61E98DF0-D0B7-4642-9E01-35FB44C41110}" type="presParOf" srcId="{C4F57AB2-217E-44E9-A837-15F69382A9C2}" destId="{E07BAF86-C494-4921-8335-BF349245DF51}" srcOrd="0" destOrd="0" presId="urn:microsoft.com/office/officeart/2005/8/layout/hList1"/>
    <dgm:cxn modelId="{7F2601B6-D847-4CC1-B77C-AC9C5AEB2195}" type="presParOf" srcId="{C4F57AB2-217E-44E9-A837-15F69382A9C2}" destId="{5556F4CE-7BA2-4442-B678-2E963E742708}" srcOrd="1" destOrd="0" presId="urn:microsoft.com/office/officeart/2005/8/layout/hList1"/>
    <dgm:cxn modelId="{6649E8AE-85AC-426C-8292-264C1D4B50A4}" type="presParOf" srcId="{194D4A02-00F8-4DDD-ACB4-1F65175971DE}" destId="{4869B98F-C9D9-478E-9B2B-959C60226AE3}" srcOrd="1" destOrd="0" presId="urn:microsoft.com/office/officeart/2005/8/layout/hList1"/>
    <dgm:cxn modelId="{13FB9372-C581-442E-A157-964C2BF645DB}" type="presParOf" srcId="{194D4A02-00F8-4DDD-ACB4-1F65175971DE}" destId="{52C00312-80D1-47A4-AB42-76AE8FFE77A3}" srcOrd="2" destOrd="0" presId="urn:microsoft.com/office/officeart/2005/8/layout/hList1"/>
    <dgm:cxn modelId="{50C8D720-38FD-49ED-A4BD-06D3E73D8BAD}" type="presParOf" srcId="{52C00312-80D1-47A4-AB42-76AE8FFE77A3}" destId="{EA1DEAB3-B2B5-4130-AAF7-F096610F966E}" srcOrd="0" destOrd="0" presId="urn:microsoft.com/office/officeart/2005/8/layout/hList1"/>
    <dgm:cxn modelId="{12FE8968-5D3F-4EDA-943D-3E083464F49D}" type="presParOf" srcId="{52C00312-80D1-47A4-AB42-76AE8FFE77A3}" destId="{EC5E38D8-A91B-4C0C-9931-2CECFF490C7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7BAF86-C494-4921-8335-BF349245DF51}">
      <dsp:nvSpPr>
        <dsp:cNvPr id="0" name=""/>
        <dsp:cNvSpPr/>
      </dsp:nvSpPr>
      <dsp:spPr>
        <a:xfrm>
          <a:off x="0" y="0"/>
          <a:ext cx="4913783" cy="21539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Продовольственная независимость</a:t>
          </a:r>
          <a:endParaRPr lang="ru-RU" sz="1900" kern="1200" dirty="0"/>
        </a:p>
      </dsp:txBody>
      <dsp:txXfrm>
        <a:off x="0" y="0"/>
        <a:ext cx="4913783" cy="2153951"/>
      </dsp:txXfrm>
    </dsp:sp>
    <dsp:sp modelId="{5556F4CE-7BA2-4442-B678-2E963E742708}">
      <dsp:nvSpPr>
        <dsp:cNvPr id="0" name=""/>
        <dsp:cNvSpPr/>
      </dsp:nvSpPr>
      <dsp:spPr>
        <a:xfrm>
          <a:off x="2" y="1316767"/>
          <a:ext cx="4913783" cy="41772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/>
            <a:t> В стране</a:t>
          </a:r>
          <a:endParaRPr lang="ru-RU" sz="18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 Физическая доступность -достижение пороговых значений для перечня продуктов внутреннего рынка .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 Экономическая доступность - возможность приобретения продуктов по сложившимся ценам в объемах и ассортименте, которые не меньше установленных норм потребления.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Безопасность продукции  - качество. </a:t>
          </a:r>
          <a:endParaRPr lang="ru-RU" sz="1600" kern="1200" dirty="0"/>
        </a:p>
      </dsp:txBody>
      <dsp:txXfrm>
        <a:off x="2" y="1316767"/>
        <a:ext cx="4913783" cy="4177262"/>
      </dsp:txXfrm>
    </dsp:sp>
    <dsp:sp modelId="{EA1DEAB3-B2B5-4130-AAF7-F096610F966E}">
      <dsp:nvSpPr>
        <dsp:cNvPr id="0" name=""/>
        <dsp:cNvSpPr/>
      </dsp:nvSpPr>
      <dsp:spPr>
        <a:xfrm>
          <a:off x="5601814" y="0"/>
          <a:ext cx="4913783" cy="15092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Продовольственное </a:t>
          </a:r>
          <a:r>
            <a:rPr lang="ru-RU" sz="1900" kern="1200" dirty="0" err="1" smtClean="0"/>
            <a:t>самообеспечение</a:t>
          </a:r>
          <a:endParaRPr lang="ru-RU" sz="1900" kern="1200" dirty="0"/>
        </a:p>
      </dsp:txBody>
      <dsp:txXfrm>
        <a:off x="5601814" y="0"/>
        <a:ext cx="4913783" cy="1509202"/>
      </dsp:txXfrm>
    </dsp:sp>
    <dsp:sp modelId="{EC5E38D8-A91B-4C0C-9931-2CECFF490C7C}">
      <dsp:nvSpPr>
        <dsp:cNvPr id="0" name=""/>
        <dsp:cNvSpPr/>
      </dsp:nvSpPr>
      <dsp:spPr>
        <a:xfrm>
          <a:off x="5528647" y="1140265"/>
          <a:ext cx="4913783" cy="425597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/>
            <a:t>В регионе</a:t>
          </a:r>
          <a:endParaRPr lang="ru-RU" sz="2000" b="1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 Физическая доступность - рост и достаточное предложение на душу населения основных продуктов питания собственного производства  (мясо, молоко, овощи)</a:t>
          </a:r>
          <a:endParaRPr lang="ru-RU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 Экономическая доступность –возможности граждан приобретать на свои доходы необходимые продовольственные корзины.</a:t>
          </a:r>
          <a:endParaRPr lang="ru-RU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Безопасность продукции - качество </a:t>
          </a:r>
          <a:endParaRPr lang="ru-RU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900" kern="1200" dirty="0"/>
        </a:p>
      </dsp:txBody>
      <dsp:txXfrm>
        <a:off x="5528647" y="1140265"/>
        <a:ext cx="4913783" cy="42559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C0CE81-9A1D-4706-B7B6-4AB2289BE489}" type="datetimeFigureOut">
              <a:rPr lang="ru-RU" smtClean="0"/>
              <a:pPr/>
              <a:t>02.12.2018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4D2CCB-AABD-43BB-ADEF-02F0EA4B3B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779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D2CCB-AABD-43BB-ADEF-02F0EA4B3B5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4189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большинстве округов пенсия варьируется от десяти до пятнадцати тысяч рублей. Самая высокая пенсия зарегистрирована в Чукотском автономном округе она составляет 22287 рублей. Ямало-Ненецком автономном округе пенсия составляет 18445 рублей.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D2CCB-AABD-43BB-ADEF-02F0EA4B3B56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72916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ходе исследования мною были обнаружены не состыковки в</a:t>
            </a:r>
            <a:r>
              <a:rPr lang="ru-RU" baseline="0" dirty="0" smtClean="0"/>
              <a:t> ценах продовольственных корзин, указанных различными органами власти, при минимальном различии составляющих . Мною был произведен самостоятельный расчет цены только продуктовой корзины , на основе норм потребления двух округов Ханты-Мансийского Автономного округа и Ямало-Ненецкого автономного округа. </a:t>
            </a:r>
          </a:p>
          <a:p>
            <a:r>
              <a:rPr lang="ru-RU" baseline="0" dirty="0" smtClean="0"/>
              <a:t>Была сформирована гипотетическая продуктовая корзина включавшая в себя разнообразные продукты, с учетом специфики Крайнего Севера и соответствием к необходимому потреблению калорий .</a:t>
            </a:r>
          </a:p>
          <a:p>
            <a:endParaRPr lang="ru-RU" baseline="0" dirty="0" smtClean="0"/>
          </a:p>
          <a:p>
            <a:r>
              <a:rPr lang="ru-RU" dirty="0" smtClean="0"/>
              <a:t>Стоимость продуктов составила 18633 руб. без учета сладкой продукции, растительных масел и прочих жиров.</a:t>
            </a:r>
          </a:p>
          <a:p>
            <a:endParaRPr lang="ru-RU" dirty="0" smtClean="0"/>
          </a:p>
          <a:p>
            <a:r>
              <a:rPr lang="ru-RU" dirty="0" smtClean="0"/>
              <a:t>Стоимость продуктовой корзины: 3 кг оленины 573 руб. + 1 кг говядины 253 руб. + 2 килограмма свинины 484 руб. + 1кг сардины 630 руб. + 1кг палтуса 650 руб. + 1кг скумбрии 79 рублей + 3 кг яблок 370 руб. + 2 кг апельсин в 170 руб. + 500 грамм бананов 245 руб. + 500 грамм мандарин 70 руб. + 1 кг брокколи 125 руб.+ 1 кг помидор 250руб. +2 кг белокочанной капусты 80 руб. + 1 кг моркови 150руб. + 1 кг свёклы 269 руб. + 1 кг кабачков 169 руб. + 1кг чечевицы 220 руб. + 1 кг красной фасоли 73 руб. + 6 кг картофеля 420 руб. + 2 кг обезжиренного творога 700 руб. + 17 кг молока 0,5% жирности 11373 руб.  + 4 кг хлеба 8 злаков 800 руб. + 8 кг макаронных изделий из твердых сортов пшеницы 480 руб. + 20 штук это 138 руб. = 18633 рубля. </a:t>
            </a:r>
          </a:p>
          <a:p>
            <a:endParaRPr lang="ru-RU" dirty="0" smtClean="0"/>
          </a:p>
          <a:p>
            <a:r>
              <a:rPr lang="ru-RU" dirty="0" smtClean="0"/>
              <a:t>15684 рубля</a:t>
            </a:r>
            <a:r>
              <a:rPr lang="ru-RU" baseline="0" dirty="0" smtClean="0"/>
              <a:t> – средняя пенсия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D2CCB-AABD-43BB-ADEF-02F0EA4B3B56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2718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 startAt="2"/>
            </a:pPr>
            <a:r>
              <a:rPr lang="ru-RU" dirty="0" smtClean="0"/>
              <a:t>Ликвидация транспортных разрывов между городами, в том числе Надыма и Салехарда. Строительство новой дороги Сургут-Салехард. Благодаря этому, строительство как минимум 6 населенных пунктов получат новую транспортную сеть с дорогами общего пользования.</a:t>
            </a:r>
          </a:p>
          <a:p>
            <a:pPr marL="228600" indent="-228600">
              <a:buAutoNum type="arabicPeriod" startAt="2"/>
            </a:pPr>
            <a:r>
              <a:rPr lang="ru-RU" dirty="0" smtClean="0"/>
              <a:t>Планируется строительство нового моста через реку Обь в районе города Салехард.</a:t>
            </a:r>
          </a:p>
          <a:p>
            <a:pPr marL="228600" indent="-228600">
              <a:buAutoNum type="arabicPeriod" startAt="2"/>
            </a:pPr>
            <a:r>
              <a:rPr lang="ru-RU" dirty="0" smtClean="0"/>
              <a:t>Формирование новых сетей железнодорожной инфраструктуры. В том числе строительство новой железнодорожной линии Салехард-Надым. Достройка железнодорожного пути Надым-</a:t>
            </a:r>
            <a:r>
              <a:rPr lang="ru-RU" dirty="0" err="1" smtClean="0"/>
              <a:t>Пангоды</a:t>
            </a:r>
            <a:r>
              <a:rPr lang="ru-RU" dirty="0" smtClean="0"/>
              <a:t>-Новый Уренгой-</a:t>
            </a:r>
            <a:r>
              <a:rPr lang="ru-RU" dirty="0" err="1" smtClean="0"/>
              <a:t>Коротчаево</a:t>
            </a:r>
            <a:r>
              <a:rPr lang="ru-RU" dirty="0" smtClean="0"/>
              <a:t>.</a:t>
            </a:r>
          </a:p>
          <a:p>
            <a:pPr marL="228600" indent="-228600">
              <a:buAutoNum type="arabicPeriod" startAt="2"/>
            </a:pPr>
            <a:endParaRPr lang="ru-RU" dirty="0" smtClean="0"/>
          </a:p>
          <a:p>
            <a:pPr marL="228600" indent="-228600">
              <a:buAutoNum type="arabicPeriod" startAt="2"/>
            </a:pPr>
            <a:r>
              <a:rPr lang="ru-RU" dirty="0" smtClean="0"/>
              <a:t>1Развитие рыбной отрасли Ямало-Ненецкого автономного округа.  В том числе внедрение безотходных технологий для повышения качества выпускаемой продукции.</a:t>
            </a:r>
          </a:p>
          <a:p>
            <a:pPr marL="228600" indent="-228600">
              <a:buAutoNum type="arabicPeriod" startAt="2"/>
            </a:pPr>
            <a:endParaRPr lang="ru-RU" dirty="0" smtClean="0"/>
          </a:p>
          <a:p>
            <a:pPr marL="228600" indent="-228600">
              <a:buAutoNum type="arabicPeriod" startAt="2"/>
            </a:pPr>
            <a:r>
              <a:rPr lang="ru-RU" dirty="0" smtClean="0"/>
              <a:t>Для увеличения вылова продукции рыбоводства планируется строительство грузового причала в районе Тазовский. В новом порту также будет построен инновационный приемный пункт со специальным отделом заморозки.</a:t>
            </a:r>
          </a:p>
          <a:p>
            <a:pPr marL="228600" indent="-228600">
              <a:buAutoNum type="arabicPeriod" startAt="2"/>
            </a:pPr>
            <a:r>
              <a:rPr lang="ru-RU" dirty="0" smtClean="0"/>
              <a:t>Сформирован план по искусственному разведению сиговых рыб, в том числе на реке Обь.</a:t>
            </a:r>
          </a:p>
          <a:p>
            <a:pPr marL="228600" indent="-228600">
              <a:buAutoNum type="arabicPeriod" startAt="2"/>
            </a:pPr>
            <a:endParaRPr lang="ru-RU" dirty="0" smtClean="0"/>
          </a:p>
          <a:p>
            <a:pPr marL="228600" indent="-228600">
              <a:buAutoNum type="arabicPeriod" startAt="2"/>
            </a:pPr>
            <a:r>
              <a:rPr lang="ru-RU" dirty="0" smtClean="0"/>
              <a:t>Разработка и формирование новых специализированных комплексов по убою и переработке мяса оленей. В том числе в Тазовском, Приуральском, </a:t>
            </a:r>
            <a:r>
              <a:rPr lang="ru-RU" dirty="0" err="1" smtClean="0"/>
              <a:t>Шурышкарском</a:t>
            </a:r>
            <a:r>
              <a:rPr lang="ru-RU" dirty="0" smtClean="0"/>
              <a:t>, </a:t>
            </a:r>
            <a:r>
              <a:rPr lang="ru-RU" dirty="0" err="1" smtClean="0"/>
              <a:t>Пуровском</a:t>
            </a:r>
            <a:r>
              <a:rPr lang="ru-RU" dirty="0" smtClean="0"/>
              <a:t> районах.</a:t>
            </a:r>
          </a:p>
          <a:p>
            <a:pPr marL="228600" indent="-228600">
              <a:buAutoNum type="arabicPeriod" startAt="2"/>
            </a:pPr>
            <a:r>
              <a:rPr lang="ru-RU" dirty="0" smtClean="0"/>
              <a:t>Проведение научных исследований с целью применения и разработки специальных технологий для </a:t>
            </a:r>
            <a:r>
              <a:rPr lang="ru-RU" dirty="0" err="1" smtClean="0"/>
              <a:t>изгородного</a:t>
            </a:r>
            <a:r>
              <a:rPr lang="ru-RU" dirty="0" smtClean="0"/>
              <a:t> содержания оленей. Развитие табунного коневодства, как одного из перспективных направлений животноводства на территории Ямало-Ненецкого автономного округа в будущем. Реализация проектов в </a:t>
            </a:r>
            <a:r>
              <a:rPr lang="ru-RU" dirty="0" err="1" smtClean="0"/>
              <a:t>арктике</a:t>
            </a:r>
            <a:endParaRPr lang="ru-RU" dirty="0" smtClean="0"/>
          </a:p>
          <a:p>
            <a:pPr marL="228600" indent="-228600">
              <a:buAutoNum type="arabicPeriod" startAt="2"/>
            </a:pPr>
            <a:endParaRPr lang="ru-RU" dirty="0" smtClean="0"/>
          </a:p>
          <a:p>
            <a:pPr marL="228600" indent="-228600">
              <a:buAutoNum type="arabicPeriod" startAt="2"/>
            </a:pPr>
            <a:endParaRPr lang="ru-RU" dirty="0" smtClean="0"/>
          </a:p>
          <a:p>
            <a:pPr marL="228600" indent="-228600">
              <a:buAutoNum type="arabicPeriod" startAt="2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D2CCB-AABD-43BB-ADEF-02F0EA4B3B56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386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-Это</a:t>
            </a:r>
            <a:r>
              <a:rPr lang="ru-RU" baseline="0" dirty="0" smtClean="0"/>
              <a:t> состояние продовольственного обеспечения при котором население не испытывает трудностей с физической и экономической доступностью к продовольствию, которое соответствует всем нормам и качествам, помогающим вести полноценную жизнь. </a:t>
            </a:r>
          </a:p>
          <a:p>
            <a:endParaRPr lang="ru-RU" baseline="0" dirty="0" smtClean="0"/>
          </a:p>
          <a:p>
            <a:r>
              <a:rPr lang="ru-RU" baseline="0" dirty="0" smtClean="0"/>
              <a:t>Продовольственная </a:t>
            </a:r>
            <a:r>
              <a:rPr lang="ru-RU" baseline="0" dirty="0" err="1" smtClean="0"/>
              <a:t>самобеспеченность</a:t>
            </a:r>
            <a:r>
              <a:rPr lang="ru-RU" baseline="0" dirty="0" smtClean="0"/>
              <a:t> более узкое понятие, которое более детально раскрывает понятие общих положение продовольственной безопасности сточки специфики регионов.</a:t>
            </a:r>
          </a:p>
          <a:p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D2CCB-AABD-43BB-ADEF-02F0EA4B3B56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546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 Крайнему Северу и приравненным к нему территориям официально относятся территории Российской Федерации, которые в большей части находятся за границами Полярного круга. Это в основном тундровые земли, часть таежных территорий, арктические зоны и лесотундровые регионы,</a:t>
            </a:r>
            <a:r>
              <a:rPr lang="ru-RU" baseline="0" dirty="0" smtClean="0"/>
              <a:t> поэтому для севера характерно:</a:t>
            </a:r>
            <a:endParaRPr lang="ru-RU" dirty="0" smtClean="0"/>
          </a:p>
          <a:p>
            <a:pPr marL="228600" indent="-228600">
              <a:buAutoNum type="arabicParenR"/>
            </a:pPr>
            <a:r>
              <a:rPr lang="ru-RU" dirty="0" smtClean="0"/>
              <a:t>Отсутствие</a:t>
            </a:r>
            <a:r>
              <a:rPr lang="ru-RU" baseline="0" dirty="0" smtClean="0"/>
              <a:t> благоприятных природно-климатических условий </a:t>
            </a:r>
          </a:p>
          <a:p>
            <a:pPr marL="0" indent="0">
              <a:buNone/>
            </a:pPr>
            <a:r>
              <a:rPr lang="ru-RU" dirty="0" smtClean="0"/>
              <a:t>2)</a:t>
            </a:r>
            <a:r>
              <a:rPr lang="ru-RU" baseline="0" dirty="0" smtClean="0"/>
              <a:t> Удаленность территорий</a:t>
            </a:r>
          </a:p>
          <a:p>
            <a:pPr marL="0" indent="0">
              <a:buNone/>
            </a:pPr>
            <a:r>
              <a:rPr lang="ru-RU" baseline="0" dirty="0" smtClean="0"/>
              <a:t>А так же </a:t>
            </a:r>
          </a:p>
          <a:p>
            <a:pPr marL="0" indent="0">
              <a:buNone/>
            </a:pPr>
            <a:r>
              <a:rPr lang="ru-RU" baseline="0" dirty="0" smtClean="0"/>
              <a:t>3) Неразвитая инфраструктура </a:t>
            </a:r>
          </a:p>
          <a:p>
            <a:pPr marL="0" indent="0">
              <a:buNone/>
            </a:pPr>
            <a:r>
              <a:rPr lang="ru-RU" baseline="0" dirty="0" smtClean="0"/>
              <a:t>4) Отрицательная демографическая динамика. </a:t>
            </a:r>
            <a:endParaRPr lang="ru-RU" dirty="0" smtClean="0"/>
          </a:p>
          <a:p>
            <a:r>
              <a:rPr lang="ru-RU" dirty="0" smtClean="0"/>
              <a:t> и</a:t>
            </a:r>
            <a:r>
              <a:rPr lang="ru-RU" baseline="0" dirty="0" smtClean="0"/>
              <a:t> другие пункты представленные на слайде </a:t>
            </a:r>
          </a:p>
          <a:p>
            <a:r>
              <a:rPr lang="ru-RU" baseline="0" dirty="0" smtClean="0"/>
              <a:t>Учитывая данную специфику было мной было произведено исследование и получены следующие результаты.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D2CCB-AABD-43BB-ADEF-02F0EA4B3B56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4339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Потребление овощей на душу населения выросло на 7% к 2016 году, потребление мяса на 10% к 2016 году, а потребления молока на 3% к 2016 году, при том что по России потреблении молока упало. При том, что на сегодняшний момент доля импорта в некоторых районах и так достигает 50%.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D2CCB-AABD-43BB-ADEF-02F0EA4B3B56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768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 2016 году по сравнению с 2008 произошло падение потребления овощей и бахчевых на 8%, молока на 1 %. Потребление мяса наоборот выросло на 11%.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D2CCB-AABD-43BB-ADEF-02F0EA4B3B56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831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Самый яркий пример снижения наблюдает по картофельным площадям</a:t>
            </a:r>
            <a:r>
              <a:rPr lang="ru-RU" baseline="0" dirty="0" smtClean="0"/>
              <a:t> </a:t>
            </a:r>
            <a:endParaRPr lang="ru-RU" dirty="0" smtClean="0"/>
          </a:p>
          <a:p>
            <a:r>
              <a:rPr lang="ru-RU" dirty="0" smtClean="0"/>
              <a:t>В следствие</a:t>
            </a:r>
            <a:r>
              <a:rPr lang="ru-RU" baseline="0" dirty="0" smtClean="0"/>
              <a:t> этого в</a:t>
            </a:r>
            <a:r>
              <a:rPr lang="ru-RU" dirty="0" smtClean="0"/>
              <a:t> валовом сборе доля картофеля упала с 37 % до 34%, </a:t>
            </a:r>
          </a:p>
          <a:p>
            <a:r>
              <a:rPr lang="ru-RU" dirty="0" smtClean="0"/>
              <a:t>Так</a:t>
            </a:r>
            <a:r>
              <a:rPr lang="ru-RU" baseline="0" dirty="0" smtClean="0"/>
              <a:t> же произошло сокращение доли валового сбора </a:t>
            </a:r>
            <a:r>
              <a:rPr lang="ru-RU" dirty="0" smtClean="0"/>
              <a:t>овощей с 23% до 19%.</a:t>
            </a:r>
          </a:p>
          <a:p>
            <a:r>
              <a:rPr lang="ru-RU" dirty="0" smtClean="0"/>
              <a:t>Поголовье крупного рогатом скота (в том числе коровы) снизилось на 7%, </a:t>
            </a:r>
          </a:p>
          <a:p>
            <a:r>
              <a:rPr lang="ru-RU" dirty="0" smtClean="0"/>
              <a:t>Падение в молочном производстве  в целом составило около 10% к 2016 году.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D2CCB-AABD-43BB-ADEF-02F0EA4B3B56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192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 территории Крайнего Севера располагается 99% всего</a:t>
            </a:r>
            <a:r>
              <a:rPr lang="ru-RU" baseline="0" dirty="0" smtClean="0"/>
              <a:t> поголовья Оленей Российской Федерации.  В ЯНАО же происходит рост поголовья оленей  на 3% . При подобных темпах роста в скором времени регион сможет производить половину всей оленины РФ.</a:t>
            </a:r>
            <a:endParaRPr lang="ru-RU" dirty="0" smtClean="0"/>
          </a:p>
          <a:p>
            <a:r>
              <a:rPr lang="ru-RU" dirty="0" smtClean="0"/>
              <a:t>Так</a:t>
            </a:r>
            <a:r>
              <a:rPr lang="ru-RU" baseline="0" dirty="0" smtClean="0"/>
              <a:t> в </a:t>
            </a:r>
            <a:r>
              <a:rPr lang="ru-RU" baseline="0" dirty="0" err="1" smtClean="0"/>
              <a:t>янао</a:t>
            </a:r>
            <a:r>
              <a:rPr lang="ru-RU" baseline="0" dirty="0" smtClean="0"/>
              <a:t> происходит</a:t>
            </a:r>
            <a:r>
              <a:rPr lang="ru-RU" dirty="0" smtClean="0"/>
              <a:t> прирост  валовый сбор по картофелю в 27%</a:t>
            </a:r>
          </a:p>
          <a:p>
            <a:r>
              <a:rPr lang="ru-RU" dirty="0" smtClean="0"/>
              <a:t>Прирост по крупного рогатому скоту в 2016 к 2008 году составил 10%,.</a:t>
            </a:r>
            <a:r>
              <a:rPr lang="ru-RU" baseline="0" dirty="0" smtClean="0"/>
              <a:t> 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D2CCB-AABD-43BB-ADEF-02F0EA4B3B56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8061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Если в 2008 году  на одну заработную плату можно было купить 1 продуктовую корзину , то в 2018 году уже</a:t>
            </a:r>
            <a:r>
              <a:rPr lang="ru-RU" baseline="0" dirty="0" smtClean="0"/>
              <a:t> 3. Это происходит на фоне роста заработных плат и цен на продукцию .</a:t>
            </a:r>
          </a:p>
          <a:p>
            <a:r>
              <a:rPr lang="ru-RU" dirty="0" smtClean="0"/>
              <a:t>В</a:t>
            </a:r>
            <a:r>
              <a:rPr lang="ru-RU" baseline="0" dirty="0" smtClean="0"/>
              <a:t> ЯНАО согласно моим расчетам в 2016 году можно купить 6 продуктовых корзин.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D2CCB-AABD-43BB-ADEF-02F0EA4B3B56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2821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полученным  мною данным на 2016 год у многих занятых в сфере растениеводства нет возможности даже на одну продовольственную корзину. </a:t>
            </a:r>
            <a:endParaRPr lang="ru-RU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сфере животноводства ситуация обстоит несколько лучше - всего лишь три региона на 2016 год не обладают достаточным размером заработных плат для покупки хотя бы одной продовольственной корзины. </a:t>
            </a:r>
            <a:endParaRPr lang="ru-RU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D2CCB-AABD-43BB-ADEF-02F0EA4B3B56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860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926D-63F8-4C64-93E9-991A02E557BA}" type="datetimeFigureOut">
              <a:rPr lang="ru-RU" smtClean="0"/>
              <a:pPr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311572D-DD86-4A64-B6CD-729C3F9DD4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022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926D-63F8-4C64-93E9-991A02E557BA}" type="datetimeFigureOut">
              <a:rPr lang="ru-RU" smtClean="0"/>
              <a:pPr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11572D-DD86-4A64-B6CD-729C3F9DD4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459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926D-63F8-4C64-93E9-991A02E557BA}" type="datetimeFigureOut">
              <a:rPr lang="ru-RU" smtClean="0"/>
              <a:pPr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11572D-DD86-4A64-B6CD-729C3F9DD4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1784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926D-63F8-4C64-93E9-991A02E557BA}" type="datetimeFigureOut">
              <a:rPr lang="ru-RU" smtClean="0"/>
              <a:pPr/>
              <a:t>02.12.2018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11572D-DD86-4A64-B6CD-729C3F9DD4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541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926D-63F8-4C64-93E9-991A02E557BA}" type="datetimeFigureOut">
              <a:rPr lang="ru-RU" smtClean="0"/>
              <a:pPr/>
              <a:t>02.12.2018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11572D-DD86-4A64-B6CD-729C3F9DD4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73973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926D-63F8-4C64-93E9-991A02E557BA}" type="datetimeFigureOut">
              <a:rPr lang="ru-RU" smtClean="0"/>
              <a:pPr/>
              <a:t>02.12.2018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11572D-DD86-4A64-B6CD-729C3F9DD4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255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926D-63F8-4C64-93E9-991A02E557BA}" type="datetimeFigureOut">
              <a:rPr lang="ru-RU" smtClean="0"/>
              <a:pPr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572D-DD86-4A64-B6CD-729C3F9DD4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943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926D-63F8-4C64-93E9-991A02E557BA}" type="datetimeFigureOut">
              <a:rPr lang="ru-RU" smtClean="0"/>
              <a:pPr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572D-DD86-4A64-B6CD-729C3F9DD4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999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926D-63F8-4C64-93E9-991A02E557BA}" type="datetimeFigureOut">
              <a:rPr lang="ru-RU" smtClean="0"/>
              <a:pPr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572D-DD86-4A64-B6CD-729C3F9DD4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26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926D-63F8-4C64-93E9-991A02E557BA}" type="datetimeFigureOut">
              <a:rPr lang="ru-RU" smtClean="0"/>
              <a:pPr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11572D-DD86-4A64-B6CD-729C3F9DD4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276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926D-63F8-4C64-93E9-991A02E557BA}" type="datetimeFigureOut">
              <a:rPr lang="ru-RU" smtClean="0"/>
              <a:pPr/>
              <a:t>02.12.2018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311572D-DD86-4A64-B6CD-729C3F9DD4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834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926D-63F8-4C64-93E9-991A02E557BA}" type="datetimeFigureOut">
              <a:rPr lang="ru-RU" smtClean="0"/>
              <a:pPr/>
              <a:t>02.12.2018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311572D-DD86-4A64-B6CD-729C3F9DD4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02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926D-63F8-4C64-93E9-991A02E557BA}" type="datetimeFigureOut">
              <a:rPr lang="ru-RU" smtClean="0"/>
              <a:pPr/>
              <a:t>02.12.2018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572D-DD86-4A64-B6CD-729C3F9DD4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630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926D-63F8-4C64-93E9-991A02E557BA}" type="datetimeFigureOut">
              <a:rPr lang="ru-RU" smtClean="0"/>
              <a:pPr/>
              <a:t>02.12.2018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572D-DD86-4A64-B6CD-729C3F9DD4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3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926D-63F8-4C64-93E9-991A02E557BA}" type="datetimeFigureOut">
              <a:rPr lang="ru-RU" smtClean="0"/>
              <a:pPr/>
              <a:t>02.12.2018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572D-DD86-4A64-B6CD-729C3F9DD4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017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926D-63F8-4C64-93E9-991A02E557BA}" type="datetimeFigureOut">
              <a:rPr lang="ru-RU" smtClean="0"/>
              <a:pPr/>
              <a:t>02.12.2018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11572D-DD86-4A64-B6CD-729C3F9DD4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2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8926D-63F8-4C64-93E9-991A02E557BA}" type="datetimeFigureOut">
              <a:rPr lang="ru-RU" smtClean="0"/>
              <a:pPr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311572D-DD86-4A64-B6CD-729C3F9DD4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9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6562" y="0"/>
            <a:ext cx="11491784" cy="43742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Московский государственный университет</a:t>
            </a:r>
            <a:br>
              <a:rPr lang="ru-RU" sz="3600" dirty="0" smtClean="0"/>
            </a:br>
            <a:r>
              <a:rPr lang="ru-RU" sz="3600" dirty="0" smtClean="0"/>
              <a:t>Экономический факультет</a:t>
            </a:r>
            <a:br>
              <a:rPr lang="ru-RU" sz="3600" dirty="0" smtClean="0"/>
            </a:br>
            <a:r>
              <a:rPr lang="ru-RU" sz="2400" dirty="0" smtClean="0"/>
              <a:t>кафедра </a:t>
            </a:r>
            <a:r>
              <a:rPr lang="ru-RU" sz="2400" dirty="0" err="1" smtClean="0"/>
              <a:t>агроэкономики</a:t>
            </a:r>
            <a:r>
              <a:rPr lang="ru-RU" sz="24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dirty="0" smtClean="0"/>
              <a:t>Продовольственная безопасность</a:t>
            </a:r>
            <a:br>
              <a:rPr lang="ru-RU" sz="3600" b="1" dirty="0" smtClean="0"/>
            </a:br>
            <a:r>
              <a:rPr lang="ru-RU" sz="3600" b="1" dirty="0" smtClean="0"/>
              <a:t> в Арктической зоне Российской Федерации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837709"/>
            <a:ext cx="10127673" cy="2315955"/>
          </a:xfrm>
        </p:spPr>
        <p:txBody>
          <a:bodyPr>
            <a:normAutofit/>
          </a:bodyPr>
          <a:lstStyle/>
          <a:p>
            <a:pPr algn="ctr"/>
            <a:endParaRPr lang="ru-RU" sz="2400" dirty="0" smtClean="0"/>
          </a:p>
          <a:p>
            <a:pPr algn="ctr"/>
            <a:r>
              <a:rPr lang="ru-RU" sz="2400" dirty="0" err="1" smtClean="0"/>
              <a:t>к.э.н</a:t>
            </a:r>
            <a:r>
              <a:rPr lang="ru-RU" sz="2400" dirty="0" smtClean="0"/>
              <a:t>, доцент</a:t>
            </a:r>
          </a:p>
          <a:p>
            <a:pPr algn="ctr"/>
            <a:r>
              <a:rPr lang="ru-RU" sz="2400" b="1" dirty="0" err="1" smtClean="0"/>
              <a:t>Хожаинов</a:t>
            </a:r>
            <a:r>
              <a:rPr lang="ru-RU" sz="2400" b="1" dirty="0" smtClean="0"/>
              <a:t> Николай Тихонович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02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310896"/>
            <a:ext cx="8911687" cy="159410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Дифференциация экономической доступности продовольствия по видам занятости населения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010716"/>
              </p:ext>
            </p:extLst>
          </p:nvPr>
        </p:nvGraphicFramePr>
        <p:xfrm>
          <a:off x="162560" y="2255520"/>
          <a:ext cx="12029440" cy="4602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262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219456"/>
            <a:ext cx="8911687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Экономическая </a:t>
            </a:r>
            <a:r>
              <a:rPr lang="ru-RU" dirty="0" smtClean="0"/>
              <a:t>доступность продовольствия </a:t>
            </a:r>
            <a:r>
              <a:rPr lang="ru-RU" dirty="0"/>
              <a:t>для пенсионеров </a:t>
            </a:r>
            <a:r>
              <a:rPr lang="ru-RU" dirty="0" smtClean="0"/>
              <a:t>на Крайнем Севере падает</a:t>
            </a:r>
            <a:r>
              <a:rPr lang="ru-RU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907754217"/>
              </p:ext>
            </p:extLst>
          </p:nvPr>
        </p:nvGraphicFramePr>
        <p:xfrm>
          <a:off x="156118" y="1825624"/>
          <a:ext cx="11731082" cy="4859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7914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Фактическая цена продуктовой корзины выше расчетной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060992"/>
              </p:ext>
            </p:extLst>
          </p:nvPr>
        </p:nvGraphicFramePr>
        <p:xfrm>
          <a:off x="589280" y="2133600"/>
          <a:ext cx="11440160" cy="4490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640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20482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М</a:t>
            </a:r>
            <a:r>
              <a:rPr lang="ru-RU" dirty="0" smtClean="0"/>
              <a:t>еры по улучшению состояния продовольственной безопасности на Крайнем Севере и в Арктической зоне Российской Федерации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084832"/>
            <a:ext cx="8915400" cy="449884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Разработка комплексной программы «Продовольственная безопасность Крайнего Севера и в Арктической зоны Российской Федерации»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Создание единой </a:t>
            </a:r>
            <a:r>
              <a:rPr lang="ru-RU" dirty="0"/>
              <a:t>транспортной инфраструктуры </a:t>
            </a:r>
            <a:r>
              <a:rPr lang="ru-RU" dirty="0" smtClean="0"/>
              <a:t>Крайнего Севера с </a:t>
            </a:r>
            <a:r>
              <a:rPr lang="ru-RU" dirty="0"/>
              <a:t>целью </a:t>
            </a:r>
            <a:r>
              <a:rPr lang="ru-RU" dirty="0" smtClean="0"/>
              <a:t>обеспечения круглогодичной устойчивой  системы взаимосвязей  </a:t>
            </a:r>
            <a:r>
              <a:rPr lang="ru-RU" dirty="0"/>
              <a:t>экономического пространства </a:t>
            </a:r>
            <a:r>
              <a:rPr lang="ru-RU" dirty="0" smtClean="0"/>
              <a:t> северных территорий.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Развитие северной </a:t>
            </a:r>
            <a:r>
              <a:rPr lang="ru-RU" dirty="0" err="1" smtClean="0"/>
              <a:t>аквакультуры</a:t>
            </a:r>
            <a:r>
              <a:rPr lang="ru-RU" dirty="0" smtClean="0"/>
              <a:t> и рыбной </a:t>
            </a:r>
            <a:r>
              <a:rPr lang="ru-RU" dirty="0"/>
              <a:t>отрасли 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Внедрение адаптированных </a:t>
            </a:r>
            <a:r>
              <a:rPr lang="ru-RU" dirty="0"/>
              <a:t>инновационных технологий в </a:t>
            </a:r>
            <a:r>
              <a:rPr lang="ru-RU" dirty="0" smtClean="0"/>
              <a:t>животноводство.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Интенсивное развитие специфических северных отраслей – оленеводства и культивирование дикорастущих продовольственных культур.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Расширение молочного поголовья  для обеспечения минимальных потребностей  детей.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Развитие тепличных хозяйств для обеспечения минимальных потребностей в свежих овощах.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Создание подсобных сельских хозяйств при промышленных предприятиях.</a:t>
            </a:r>
          </a:p>
          <a:p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35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3514" y="2368097"/>
            <a:ext cx="10515600" cy="1325563"/>
          </a:xfrm>
        </p:spPr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568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4557" y="0"/>
            <a:ext cx="8911687" cy="124358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Продовольственная безопасность</a:t>
            </a:r>
            <a:br>
              <a:rPr lang="ru-RU" dirty="0" smtClean="0"/>
            </a:br>
            <a:r>
              <a:rPr lang="ru-RU" dirty="0" smtClean="0"/>
              <a:t>страны и региона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84540"/>
              </p:ext>
            </p:extLst>
          </p:nvPr>
        </p:nvGraphicFramePr>
        <p:xfrm>
          <a:off x="893064" y="1353312"/>
          <a:ext cx="10515600" cy="7278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9375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0160" y="256032"/>
            <a:ext cx="10259567" cy="146304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Продовольственная безопасность Арктической зоны Российской Федерации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40572" y="2133600"/>
            <a:ext cx="8915400" cy="3777622"/>
          </a:xfrm>
        </p:spPr>
        <p:txBody>
          <a:bodyPr/>
          <a:lstStyle/>
          <a:p>
            <a:pPr marL="457200" indent="-457200">
              <a:buNone/>
            </a:pPr>
            <a:endParaRPr lang="ru-RU" dirty="0" smtClean="0"/>
          </a:p>
          <a:p>
            <a:pPr marL="457200" indent="-457200">
              <a:buNone/>
            </a:pPr>
            <a:r>
              <a:rPr lang="ru-RU" dirty="0" smtClean="0"/>
              <a:t>Выявление специфики продовольственной безопасности</a:t>
            </a:r>
          </a:p>
          <a:p>
            <a:pPr marL="457200" indent="-457200">
              <a:buNone/>
            </a:pPr>
            <a:r>
              <a:rPr lang="ru-RU" dirty="0" smtClean="0"/>
              <a:t>Определение условий обеспечения продовольственной безопасности</a:t>
            </a:r>
          </a:p>
          <a:p>
            <a:pPr marL="457200" indent="-457200">
              <a:buNone/>
            </a:pPr>
            <a:r>
              <a:rPr lang="ru-RU" dirty="0" smtClean="0">
                <a:solidFill>
                  <a:schemeClr val="tx1"/>
                </a:solidFill>
              </a:rPr>
              <a:t>Меры по улучшению продовольственной безопасности на Крайнем Севере</a:t>
            </a:r>
            <a:r>
              <a:rPr lang="ru-RU" dirty="0" smtClean="0"/>
              <a:t> и в Арктической зоне Российской Федерации.</a:t>
            </a:r>
            <a:endParaRPr lang="ru-RU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9345" y="0"/>
            <a:ext cx="8814815" cy="19050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Специфика продовольственной безопасности Арктической зоны Российской Федерации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048256"/>
            <a:ext cx="8915400" cy="386296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Более высокие потребности в продовольствии </a:t>
            </a:r>
          </a:p>
          <a:p>
            <a:r>
              <a:rPr lang="ru-RU" dirty="0" smtClean="0"/>
              <a:t>Большая диспропорция между потребностями в продовольствии и объемах собственного производства практически по всем основным продуктам</a:t>
            </a:r>
          </a:p>
          <a:p>
            <a:r>
              <a:rPr lang="ru-RU" dirty="0" smtClean="0"/>
              <a:t>Наличие особых источников продовольствия.</a:t>
            </a:r>
          </a:p>
          <a:p>
            <a:r>
              <a:rPr lang="ru-RU" dirty="0" smtClean="0"/>
              <a:t>Удаленность территорий </a:t>
            </a:r>
          </a:p>
          <a:p>
            <a:r>
              <a:rPr lang="ru-RU" dirty="0" smtClean="0"/>
              <a:t>Отсутствие устойчивых связей между отдельными территориями и населенными пунктами</a:t>
            </a:r>
          </a:p>
          <a:p>
            <a:r>
              <a:rPr lang="ru-RU" dirty="0" smtClean="0"/>
              <a:t> Неразвитая транспортная инфраструктура</a:t>
            </a:r>
          </a:p>
          <a:p>
            <a:r>
              <a:rPr lang="ru-RU" dirty="0" smtClean="0"/>
              <a:t>Плохая демографическая ситуация </a:t>
            </a:r>
          </a:p>
          <a:p>
            <a:r>
              <a:rPr lang="ru-RU" dirty="0" smtClean="0"/>
              <a:t> Высокая доля временного населения </a:t>
            </a:r>
          </a:p>
          <a:p>
            <a:r>
              <a:rPr lang="ru-RU" dirty="0" smtClean="0"/>
              <a:t> Неблагоприятные природно-экономические условия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407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237744"/>
            <a:ext cx="8911687" cy="16672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Физическая доступность в определённых видах продуктов на Крайнем </a:t>
            </a:r>
            <a:r>
              <a:rPr lang="ru-RU" dirty="0" smtClean="0"/>
              <a:t>Севере растет</a:t>
            </a:r>
            <a:r>
              <a:rPr lang="ru-RU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340714553"/>
              </p:ext>
            </p:extLst>
          </p:nvPr>
        </p:nvGraphicFramePr>
        <p:xfrm>
          <a:off x="223520" y="2169160"/>
          <a:ext cx="11968480" cy="4688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5530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Физическая доступность </a:t>
            </a:r>
            <a:r>
              <a:rPr lang="ru-RU" dirty="0" smtClean="0"/>
              <a:t>некоторых ценных видов </a:t>
            </a:r>
            <a:r>
              <a:rPr lang="ru-RU" dirty="0"/>
              <a:t>продуктов </a:t>
            </a:r>
            <a:r>
              <a:rPr lang="ru-RU" dirty="0" smtClean="0"/>
              <a:t>в ЯНАО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13696763"/>
              </p:ext>
            </p:extLst>
          </p:nvPr>
        </p:nvGraphicFramePr>
        <p:xfrm>
          <a:off x="525780" y="1828799"/>
          <a:ext cx="10828020" cy="4800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0678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Самообеспечение</a:t>
            </a:r>
            <a:r>
              <a:rPr lang="ru-RU" dirty="0"/>
              <a:t> </a:t>
            </a:r>
            <a:r>
              <a:rPr lang="ru-RU" dirty="0" smtClean="0"/>
              <a:t>продовольствием на </a:t>
            </a:r>
            <a:r>
              <a:rPr lang="ru-RU" dirty="0"/>
              <a:t>Крайнем Севере ухудшается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34232121"/>
              </p:ext>
            </p:extLst>
          </p:nvPr>
        </p:nvGraphicFramePr>
        <p:xfrm>
          <a:off x="0" y="1905000"/>
          <a:ext cx="601218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017229551"/>
              </p:ext>
            </p:extLst>
          </p:nvPr>
        </p:nvGraphicFramePr>
        <p:xfrm>
          <a:off x="6012179" y="1905000"/>
          <a:ext cx="6179821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1898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Самообеспеченость</a:t>
            </a:r>
            <a:r>
              <a:rPr lang="ru-RU" dirty="0" smtClean="0"/>
              <a:t> продуктами питания в </a:t>
            </a:r>
            <a:r>
              <a:rPr lang="ru-RU" dirty="0"/>
              <a:t>ЯНАО </a:t>
            </a:r>
            <a:r>
              <a:rPr lang="ru-RU" dirty="0" smtClean="0"/>
              <a:t>улучшается</a:t>
            </a:r>
            <a:r>
              <a:rPr lang="ru-RU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616051425"/>
              </p:ext>
            </p:extLst>
          </p:nvPr>
        </p:nvGraphicFramePr>
        <p:xfrm>
          <a:off x="0" y="1825624"/>
          <a:ext cx="6195060" cy="5032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607466898"/>
              </p:ext>
            </p:extLst>
          </p:nvPr>
        </p:nvGraphicFramePr>
        <p:xfrm>
          <a:off x="6195060" y="1825625"/>
          <a:ext cx="5996940" cy="5032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3797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329184"/>
            <a:ext cx="8911687" cy="17190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Экономическая доступность </a:t>
            </a:r>
            <a:r>
              <a:rPr lang="ru-RU" dirty="0" smtClean="0"/>
              <a:t>продовольствия на Крайнем Севере </a:t>
            </a:r>
            <a:r>
              <a:rPr lang="ru-RU" dirty="0"/>
              <a:t>растет.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4475424"/>
              </p:ext>
            </p:extLst>
          </p:nvPr>
        </p:nvGraphicFramePr>
        <p:xfrm>
          <a:off x="0" y="2133600"/>
          <a:ext cx="12406745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8103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2221</TotalTime>
  <Words>1404</Words>
  <Application>Microsoft Office PowerPoint</Application>
  <PresentationFormat>Широкоэкранный</PresentationFormat>
  <Paragraphs>119</Paragraphs>
  <Slides>14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Times New Roman</vt:lpstr>
      <vt:lpstr>Wingdings 3</vt:lpstr>
      <vt:lpstr>Легкий дым</vt:lpstr>
      <vt:lpstr> Московский государственный университет Экономический факультет кафедра агроэкономики   Продовольственная безопасность  в Арктической зоне Российской Федерации </vt:lpstr>
      <vt:lpstr>Продовольственная безопасность страны и региона</vt:lpstr>
      <vt:lpstr>Продовольственная безопасность Арктической зоны Российской Федерации</vt:lpstr>
      <vt:lpstr>Специфика продовольственной безопасности Арктической зоны Российской Федерации</vt:lpstr>
      <vt:lpstr>Физическая доступность в определённых видах продуктов на Крайнем Севере растет.</vt:lpstr>
      <vt:lpstr>Физическая доступность некоторых ценных видов продуктов в ЯНАО</vt:lpstr>
      <vt:lpstr>Самообеспечение продовольствием на Крайнем Севере ухудшается </vt:lpstr>
      <vt:lpstr> Самообеспеченость продуктами питания в ЯНАО улучшается. </vt:lpstr>
      <vt:lpstr>Экономическая доступность продовольствия на Крайнем Севере растет.</vt:lpstr>
      <vt:lpstr>Дифференциация экономической доступности продовольствия по видам занятости населения</vt:lpstr>
      <vt:lpstr>Экономическая доступность продовольствия для пенсионеров на Крайнем Севере падает.</vt:lpstr>
      <vt:lpstr>Фактическая цена продуктовой корзины выше расчетной</vt:lpstr>
      <vt:lpstr>Меры по улучшению состояния продовольственной безопасности на Крайнем Севере и в Арктической зоне Российской Федерации  </vt:lpstr>
      <vt:lpstr>Спасибо за внимание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Кафедра агроэкономики   Продовольственная безопасность в районах Крайнего Севера (на примере Ямало-Ненецкого автономного округа)</dc:title>
  <dc:creator>Дарья Сергеевна</dc:creator>
  <cp:lastModifiedBy>наташа хожаинова</cp:lastModifiedBy>
  <cp:revision>74</cp:revision>
  <dcterms:created xsi:type="dcterms:W3CDTF">2018-05-17T09:19:31Z</dcterms:created>
  <dcterms:modified xsi:type="dcterms:W3CDTF">2018-12-02T20:35:20Z</dcterms:modified>
</cp:coreProperties>
</file>